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  <p:sldMasterId id="2147483663" r:id="rId3"/>
    <p:sldMasterId id="2147483678" r:id="rId4"/>
  </p:sldMasterIdLst>
  <p:notesMasterIdLst>
    <p:notesMasterId r:id="rId49"/>
  </p:notesMasterIdLst>
  <p:handoutMasterIdLst>
    <p:handoutMasterId r:id="rId50"/>
  </p:handoutMasterIdLst>
  <p:sldIdLst>
    <p:sldId id="1691" r:id="rId5"/>
    <p:sldId id="1929" r:id="rId6"/>
    <p:sldId id="1999" r:id="rId7"/>
    <p:sldId id="1931" r:id="rId8"/>
    <p:sldId id="1932" r:id="rId9"/>
    <p:sldId id="1959" r:id="rId10"/>
    <p:sldId id="1933" r:id="rId11"/>
    <p:sldId id="1963" r:id="rId12"/>
    <p:sldId id="1997" r:id="rId13"/>
    <p:sldId id="2000" r:id="rId14"/>
    <p:sldId id="1949" r:id="rId15"/>
    <p:sldId id="1969" r:id="rId16"/>
    <p:sldId id="1967" r:id="rId17"/>
    <p:sldId id="1942" r:id="rId18"/>
    <p:sldId id="1943" r:id="rId19"/>
    <p:sldId id="1964" r:id="rId20"/>
    <p:sldId id="1938" r:id="rId21"/>
    <p:sldId id="1995" r:id="rId22"/>
    <p:sldId id="1996" r:id="rId23"/>
    <p:sldId id="1953" r:id="rId24"/>
    <p:sldId id="1944" r:id="rId25"/>
    <p:sldId id="1945" r:id="rId26"/>
    <p:sldId id="1946" r:id="rId27"/>
    <p:sldId id="1973" r:id="rId28"/>
    <p:sldId id="1971" r:id="rId29"/>
    <p:sldId id="1972" r:id="rId30"/>
    <p:sldId id="1974" r:id="rId31"/>
    <p:sldId id="1939" r:id="rId32"/>
    <p:sldId id="1975" r:id="rId33"/>
    <p:sldId id="1990" r:id="rId34"/>
    <p:sldId id="1993" r:id="rId35"/>
    <p:sldId id="2009" r:id="rId36"/>
    <p:sldId id="2011" r:id="rId37"/>
    <p:sldId id="1955" r:id="rId38"/>
    <p:sldId id="2008" r:id="rId39"/>
    <p:sldId id="2005" r:id="rId40"/>
    <p:sldId id="2002" r:id="rId41"/>
    <p:sldId id="2010" r:id="rId42"/>
    <p:sldId id="2001" r:id="rId43"/>
    <p:sldId id="1954" r:id="rId44"/>
    <p:sldId id="1957" r:id="rId45"/>
    <p:sldId id="1988" r:id="rId46"/>
    <p:sldId id="1962" r:id="rId47"/>
    <p:sldId id="1976" r:id="rId48"/>
  </p:sldIdLst>
  <p:sldSz cx="9144000" cy="5143500" type="screen16x9"/>
  <p:notesSz cx="6743700" cy="98758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84A1C85-9C1A-4E6E-9D2A-65834ACE37F2}">
          <p14:sldIdLst>
            <p14:sldId id="1691"/>
            <p14:sldId id="1929"/>
            <p14:sldId id="1999"/>
            <p14:sldId id="1931"/>
            <p14:sldId id="1932"/>
            <p14:sldId id="1959"/>
            <p14:sldId id="1933"/>
            <p14:sldId id="1963"/>
            <p14:sldId id="1997"/>
            <p14:sldId id="2000"/>
            <p14:sldId id="1949"/>
            <p14:sldId id="1969"/>
            <p14:sldId id="1967"/>
            <p14:sldId id="1942"/>
            <p14:sldId id="1943"/>
            <p14:sldId id="1964"/>
            <p14:sldId id="1938"/>
            <p14:sldId id="1995"/>
            <p14:sldId id="1996"/>
            <p14:sldId id="1953"/>
            <p14:sldId id="1944"/>
            <p14:sldId id="1945"/>
            <p14:sldId id="1946"/>
            <p14:sldId id="1973"/>
            <p14:sldId id="1971"/>
            <p14:sldId id="1972"/>
            <p14:sldId id="1974"/>
            <p14:sldId id="1939"/>
            <p14:sldId id="1975"/>
            <p14:sldId id="1990"/>
            <p14:sldId id="1993"/>
            <p14:sldId id="2009"/>
            <p14:sldId id="2011"/>
            <p14:sldId id="1955"/>
            <p14:sldId id="2008"/>
            <p14:sldId id="2005"/>
            <p14:sldId id="2002"/>
            <p14:sldId id="2010"/>
            <p14:sldId id="2001"/>
            <p14:sldId id="1954"/>
            <p14:sldId id="1957"/>
            <p14:sldId id="1988"/>
            <p14:sldId id="1962"/>
            <p14:sldId id="1976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10">
          <p15:clr>
            <a:srgbClr val="A4A3A4"/>
          </p15:clr>
        </p15:guide>
        <p15:guide id="2" pos="21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02E"/>
    <a:srgbClr val="FFFFFF"/>
    <a:srgbClr val="FF9933"/>
    <a:srgbClr val="FFCC66"/>
    <a:srgbClr val="FFFF99"/>
    <a:srgbClr val="D0D8E8"/>
    <a:srgbClr val="0070C0"/>
    <a:srgbClr val="F1F0E7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13" autoAdjust="0"/>
    <p:restoredTop sz="81062" autoAdjust="0"/>
  </p:normalViewPr>
  <p:slideViewPr>
    <p:cSldViewPr>
      <p:cViewPr varScale="1">
        <p:scale>
          <a:sx n="124" d="100"/>
          <a:sy n="124" d="100"/>
        </p:scale>
        <p:origin x="-612" y="-102"/>
      </p:cViewPr>
      <p:guideLst>
        <p:guide orient="horz" pos="2160"/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3732" y="-90"/>
      </p:cViewPr>
      <p:guideLst>
        <p:guide orient="horz" pos="3110"/>
        <p:guide pos="21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image" Target="../media/image5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2588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9525" y="0"/>
            <a:ext cx="2922588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8CA7AA-5E1E-4D09-BD2B-99599BE5D034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380538"/>
            <a:ext cx="2922588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9525" y="9380538"/>
            <a:ext cx="2922588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9259E5-ED7B-43E9-AAD6-D0BFB1121D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9516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2270" cy="4937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9869" y="0"/>
            <a:ext cx="2922270" cy="4937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055D14FC-4E79-4F9E-8C53-418CEE83B201}" type="datetimeFigureOut">
              <a:rPr lang="ko-KR" altLang="en-US"/>
              <a:pPr>
                <a:defRPr/>
              </a:pPr>
              <a:t>2020-06-05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2550" y="741363"/>
            <a:ext cx="657860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4370" y="4691023"/>
            <a:ext cx="5394960" cy="4444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80332"/>
            <a:ext cx="2922270" cy="4937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9869" y="9380332"/>
            <a:ext cx="2922270" cy="4937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5FDACAA4-528B-4FFC-8672-B77DF4B2197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8349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월 중순부터 약 </a:t>
            </a:r>
            <a:r>
              <a:rPr lang="en-US" altLang="ko-KR" dirty="0" smtClean="0"/>
              <a:t>2</a:t>
            </a:r>
            <a:r>
              <a:rPr lang="ko-KR" altLang="en-US" dirty="0" err="1" smtClean="0"/>
              <a:t>달가량</a:t>
            </a:r>
            <a:r>
              <a:rPr lang="ko-KR" altLang="en-US" dirty="0" smtClean="0"/>
              <a:t> 직무교육을 수행했습니다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DACAA4-528B-4FFC-8672-B77DF4B21972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740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MineMap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MineItem</a:t>
            </a:r>
            <a:r>
              <a:rPr lang="ko-KR" altLang="en-US" dirty="0" smtClean="0"/>
              <a:t>으로 클래스를 나눴는데</a:t>
            </a:r>
            <a:r>
              <a:rPr lang="en-US" altLang="ko-KR" dirty="0" smtClean="0"/>
              <a:t>,</a:t>
            </a:r>
          </a:p>
          <a:p>
            <a:r>
              <a:rPr lang="en-US" altLang="ko-KR" dirty="0" err="1" smtClean="0"/>
              <a:t>MineMap</a:t>
            </a:r>
            <a:r>
              <a:rPr lang="ko-KR" altLang="en-US" dirty="0" smtClean="0"/>
              <a:t>은 게임 패널이 가져야 할 기능들을 구현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</a:p>
          <a:p>
            <a:r>
              <a:rPr lang="en-US" altLang="ko-KR" baseline="0" dirty="0" err="1" smtClean="0"/>
              <a:t>MineItem</a:t>
            </a:r>
            <a:r>
              <a:rPr lang="ko-KR" altLang="en-US" baseline="0" dirty="0" smtClean="0"/>
              <a:t>은 셀 하나하나가 가져야 할 것들을 구현한 클래스이다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DACAA4-528B-4FFC-8672-B77DF4B21972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373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기능 구현 하고 </a:t>
            </a:r>
            <a:r>
              <a:rPr lang="ko-KR" altLang="en-US" dirty="0" err="1" smtClean="0"/>
              <a:t>빌드를</a:t>
            </a:r>
            <a:r>
              <a:rPr lang="ko-KR" altLang="en-US" dirty="0" smtClean="0"/>
              <a:t> 했을 때 실행결과와 같이 잘 동작하는걸 볼 수 있었다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DACAA4-528B-4FFC-8672-B77DF4B21972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629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Console</a:t>
            </a:r>
            <a:r>
              <a:rPr lang="ko-KR" altLang="en-US" dirty="0" smtClean="0"/>
              <a:t>버전</a:t>
            </a:r>
            <a:r>
              <a:rPr lang="ko-KR" altLang="en-US" baseline="0" dirty="0" smtClean="0"/>
              <a:t> 프로젝트 이후에 </a:t>
            </a:r>
            <a:r>
              <a:rPr lang="en-US" altLang="ko-KR" baseline="0" dirty="0" err="1" smtClean="0"/>
              <a:t>wpf</a:t>
            </a:r>
            <a:r>
              <a:rPr lang="ko-KR" altLang="en-US" baseline="0" dirty="0" smtClean="0"/>
              <a:t> 버전을 만들기 시작했는데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초반에 시행착오가 많았습니다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회사 제품 중 </a:t>
            </a:r>
            <a:r>
              <a:rPr lang="en-US" altLang="ko-KR" baseline="0" dirty="0" err="1" smtClean="0"/>
              <a:t>LogicCreator</a:t>
            </a:r>
            <a:r>
              <a:rPr lang="ko-KR" altLang="en-US" baseline="0" dirty="0" smtClean="0"/>
              <a:t>가 있는데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절차적 프로그래밍을 </a:t>
            </a:r>
            <a:r>
              <a:rPr lang="ko-KR" altLang="en-US" baseline="0" dirty="0" err="1" smtClean="0"/>
              <a:t>했어야했다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무서운게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절차적 프로그래밍만 하다가 </a:t>
            </a:r>
            <a:r>
              <a:rPr lang="en-US" altLang="ko-KR" baseline="0" dirty="0" smtClean="0"/>
              <a:t>C#</a:t>
            </a:r>
            <a:r>
              <a:rPr lang="ko-KR" altLang="en-US" baseline="0" dirty="0" smtClean="0"/>
              <a:t>과 </a:t>
            </a:r>
            <a:r>
              <a:rPr lang="en-US" altLang="ko-KR" baseline="0" dirty="0" smtClean="0"/>
              <a:t>WPF</a:t>
            </a:r>
            <a:r>
              <a:rPr lang="ko-KR" altLang="en-US" baseline="0" dirty="0" smtClean="0"/>
              <a:t>를 다루면서 비절차적 프로그래밍</a:t>
            </a:r>
            <a:r>
              <a:rPr lang="en-US" altLang="ko-KR" baseline="0" dirty="0" smtClean="0"/>
              <a:t>.. </a:t>
            </a:r>
            <a:r>
              <a:rPr lang="ko-KR" altLang="en-US" baseline="0" dirty="0" smtClean="0"/>
              <a:t>즉 객체지향 프로그래밍을 하려니까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절차적으로만 생각하려고 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어려웠다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오히려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대학 졸업 후 바로 개발팀에 왔으면 시행착오 기간이 좀 줄어들지 않았을까</a:t>
            </a:r>
            <a:r>
              <a:rPr lang="en-US" altLang="ko-KR" baseline="0" dirty="0" smtClean="0"/>
              <a:t>.. </a:t>
            </a:r>
          </a:p>
          <a:p>
            <a:r>
              <a:rPr lang="ko-KR" altLang="en-US" baseline="0" dirty="0" err="1" smtClean="0"/>
              <a:t>두번째로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MVVM</a:t>
            </a:r>
            <a:r>
              <a:rPr lang="ko-KR" altLang="en-US" baseline="0" dirty="0" smtClean="0"/>
              <a:t>패턴을 구현을 </a:t>
            </a:r>
            <a:r>
              <a:rPr lang="ko-KR" altLang="en-US" baseline="0" dirty="0" err="1" smtClean="0"/>
              <a:t>해야하는데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익숙치</a:t>
            </a:r>
            <a:r>
              <a:rPr lang="ko-KR" altLang="en-US" baseline="0" dirty="0" smtClean="0"/>
              <a:t> 않아서 미숙해서 이해부족으로 정체기가 있었다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  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DACAA4-528B-4FFC-8672-B77DF4B21972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451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DACAA4-528B-4FFC-8672-B77DF4B21972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04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Xaml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ViewModel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클래스들을 </a:t>
            </a:r>
            <a:r>
              <a:rPr lang="en-US" altLang="ko-KR" dirty="0" smtClean="0"/>
              <a:t>binding</a:t>
            </a:r>
            <a:r>
              <a:rPr lang="ko-KR" altLang="en-US" dirty="0" smtClean="0"/>
              <a:t>하여 </a:t>
            </a:r>
            <a:r>
              <a:rPr lang="en-US" altLang="ko-KR" dirty="0" smtClean="0"/>
              <a:t>UI</a:t>
            </a:r>
            <a:r>
              <a:rPr lang="ko-KR" altLang="en-US" dirty="0" smtClean="0"/>
              <a:t>에 표현할 수 있었습니다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DACAA4-528B-4FFC-8672-B77DF4B21972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74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 smtClean="0">
                <a:latin typeface="+mn-ea"/>
                <a:ea typeface="+mn-ea"/>
              </a:rPr>
              <a:t>&lt;&lt;Expect </a:t>
            </a:r>
            <a:r>
              <a:rPr lang="ko-KR" altLang="en-US" sz="1200" dirty="0" smtClean="0">
                <a:latin typeface="+mn-ea"/>
                <a:ea typeface="+mn-ea"/>
              </a:rPr>
              <a:t>객체들의 모든 속성</a:t>
            </a:r>
            <a:r>
              <a:rPr lang="en-US" altLang="ko-KR" sz="1200" dirty="0" smtClean="0">
                <a:latin typeface="+mn-ea"/>
                <a:ea typeface="+mn-ea"/>
              </a:rPr>
              <a:t>(</a:t>
            </a:r>
            <a:r>
              <a:rPr lang="en-US" altLang="ko-KR" sz="1200" dirty="0" err="1" smtClean="0">
                <a:latin typeface="+mn-ea"/>
              </a:rPr>
              <a:t>IsBomb</a:t>
            </a:r>
            <a:r>
              <a:rPr lang="en-US" altLang="ko-KR" sz="1200" dirty="0" smtClean="0">
                <a:latin typeface="+mn-ea"/>
              </a:rPr>
              <a:t> , </a:t>
            </a:r>
            <a:r>
              <a:rPr lang="en-US" altLang="ko-KR" sz="1200" dirty="0" err="1" smtClean="0">
                <a:latin typeface="+mn-ea"/>
              </a:rPr>
              <a:t>NearBombsCount</a:t>
            </a:r>
            <a:r>
              <a:rPr lang="en-US" altLang="ko-KR" sz="1200" dirty="0" smtClean="0">
                <a:latin typeface="+mn-ea"/>
              </a:rPr>
              <a:t>)</a:t>
            </a:r>
            <a:r>
              <a:rPr lang="ko-KR" altLang="en-US" sz="1200" dirty="0" smtClean="0">
                <a:latin typeface="+mn-ea"/>
                <a:ea typeface="+mn-ea"/>
              </a:rPr>
              <a:t>을 명시적으로 초기화 한 배열과</a:t>
            </a:r>
            <a:r>
              <a:rPr lang="en-US" altLang="ko-KR" sz="1200" dirty="0" smtClean="0">
                <a:latin typeface="+mn-ea"/>
                <a:ea typeface="+mn-ea"/>
              </a:rPr>
              <a:t>,</a:t>
            </a:r>
            <a:r>
              <a:rPr lang="en-US" altLang="ko-KR" sz="1200" dirty="0" err="1" smtClean="0">
                <a:latin typeface="+mn-ea"/>
                <a:ea typeface="+mn-ea"/>
              </a:rPr>
              <a:t>IsBomb</a:t>
            </a:r>
            <a:r>
              <a:rPr lang="ko-KR" altLang="en-US" sz="1200" dirty="0" smtClean="0">
                <a:latin typeface="+mn-ea"/>
                <a:ea typeface="+mn-ea"/>
              </a:rPr>
              <a:t>속성만 초기화 후</a:t>
            </a:r>
            <a:r>
              <a:rPr lang="en-US" altLang="ko-KR" sz="1200" dirty="0" smtClean="0">
                <a:latin typeface="+mn-ea"/>
                <a:ea typeface="+mn-ea"/>
              </a:rPr>
              <a:t>, </a:t>
            </a:r>
            <a:r>
              <a:rPr lang="en-US" altLang="ko-KR" sz="1200" dirty="0" err="1" smtClean="0">
                <a:latin typeface="+mn-ea"/>
                <a:ea typeface="+mn-ea"/>
              </a:rPr>
              <a:t>NearBombs</a:t>
            </a:r>
            <a:r>
              <a:rPr lang="ko-KR" altLang="en-US" sz="1200" dirty="0" smtClean="0">
                <a:latin typeface="+mn-ea"/>
                <a:ea typeface="+mn-ea"/>
              </a:rPr>
              <a:t>함수로 </a:t>
            </a:r>
            <a:r>
              <a:rPr lang="en-US" altLang="ko-KR" sz="1200" dirty="0" smtClean="0">
                <a:latin typeface="+mn-ea"/>
                <a:ea typeface="+mn-ea"/>
              </a:rPr>
              <a:t>Count</a:t>
            </a:r>
            <a:r>
              <a:rPr lang="ko-KR" altLang="en-US" sz="1200" dirty="0" smtClean="0">
                <a:latin typeface="+mn-ea"/>
                <a:ea typeface="+mn-ea"/>
              </a:rPr>
              <a:t>값을 초기화 한 배열이</a:t>
            </a:r>
            <a:endParaRPr lang="en-US" altLang="ko-KR" sz="1200" dirty="0" smtClean="0">
              <a:latin typeface="+mn-ea"/>
              <a:ea typeface="+mn-ea"/>
            </a:endParaRPr>
          </a:p>
          <a:p>
            <a:r>
              <a:rPr lang="ko-KR" altLang="en-US" sz="1200" dirty="0" smtClean="0">
                <a:latin typeface="+mn-ea"/>
                <a:ea typeface="+mn-ea"/>
              </a:rPr>
              <a:t>동일한지 체크</a:t>
            </a:r>
            <a:r>
              <a:rPr lang="en-US" altLang="ko-KR" sz="1200" dirty="0" smtClean="0">
                <a:latin typeface="+mn-ea"/>
                <a:ea typeface="+mn-ea"/>
              </a:rPr>
              <a:t>&gt;&gt;</a:t>
            </a:r>
          </a:p>
          <a:p>
            <a:endParaRPr lang="ko-KR" altLang="en-US" sz="1200" dirty="0" smtClean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DACAA4-528B-4FFC-8672-B77DF4B21972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4978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콘솔버전에서 구현한 기능을 사용하기 위해</a:t>
            </a:r>
            <a:r>
              <a:rPr lang="ko-KR" altLang="en-US" baseline="0" dirty="0" smtClean="0"/>
              <a:t> 기능들이 구현된 </a:t>
            </a:r>
            <a:r>
              <a:rPr lang="en-US" altLang="ko-KR" baseline="0" dirty="0" smtClean="0"/>
              <a:t>class</a:t>
            </a:r>
            <a:r>
              <a:rPr lang="ko-KR" altLang="en-US" baseline="0" dirty="0" smtClean="0"/>
              <a:t>는 그대로 가져왔다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DACAA4-528B-4FFC-8672-B77DF4B21972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2928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Property</a:t>
            </a:r>
            <a:r>
              <a:rPr lang="ko-KR" altLang="en-US" baseline="0" dirty="0" smtClean="0"/>
              <a:t> 값이 바뀌면 </a:t>
            </a:r>
            <a:r>
              <a:rPr lang="en-US" altLang="ko-KR" baseline="0" dirty="0" err="1" smtClean="0"/>
              <a:t>propertyChanged</a:t>
            </a:r>
            <a:r>
              <a:rPr lang="ko-KR" altLang="en-US" baseline="0" dirty="0" smtClean="0"/>
              <a:t>가 일어나서 </a:t>
            </a:r>
            <a:endParaRPr lang="en-US" altLang="ko-KR" baseline="0" dirty="0" smtClean="0"/>
          </a:p>
          <a:p>
            <a:r>
              <a:rPr lang="en-US" altLang="ko-KR" baseline="0" dirty="0" smtClean="0"/>
              <a:t>Prop.</a:t>
            </a:r>
            <a:r>
              <a:rPr lang="ko-KR" altLang="en-US" baseline="0" dirty="0" smtClean="0"/>
              <a:t>를 </a:t>
            </a:r>
            <a:r>
              <a:rPr lang="ko-KR" altLang="en-US" baseline="0" dirty="0" err="1" smtClean="0"/>
              <a:t>바인딩하는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xaml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content</a:t>
            </a:r>
            <a:r>
              <a:rPr lang="ko-KR" altLang="en-US" baseline="0" dirty="0" smtClean="0"/>
              <a:t>가 바뀐다</a:t>
            </a:r>
            <a:r>
              <a:rPr lang="en-US" altLang="ko-KR" baseline="0" dirty="0" smtClean="0"/>
              <a:t>. </a:t>
            </a:r>
          </a:p>
          <a:p>
            <a:r>
              <a:rPr lang="en-US" altLang="ko-KR" baseline="0" dirty="0" smtClean="0"/>
              <a:t>Button event</a:t>
            </a:r>
            <a:r>
              <a:rPr lang="ko-KR" altLang="en-US" baseline="0" dirty="0" smtClean="0"/>
              <a:t>를 </a:t>
            </a:r>
            <a:r>
              <a:rPr lang="ko-KR" altLang="en-US" baseline="0" dirty="0" err="1" smtClean="0"/>
              <a:t>바인딩하는</a:t>
            </a:r>
            <a:r>
              <a:rPr lang="ko-KR" altLang="en-US" baseline="0" dirty="0" smtClean="0"/>
              <a:t> 걸 몰라서 엄청 헤맸다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인터넷을 찾아도 뭐가 진짜인지도 모르겠고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활용도 못하겠고</a:t>
            </a:r>
            <a:r>
              <a:rPr lang="en-US" altLang="ko-KR" baseline="0" dirty="0" smtClean="0"/>
              <a:t>, </a:t>
            </a:r>
          </a:p>
          <a:p>
            <a:r>
              <a:rPr lang="ko-KR" altLang="en-US" baseline="0" dirty="0" smtClean="0"/>
              <a:t>결국 다음과 같이 적용하여 이벤트 바인딩을 할 수 있었다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DACAA4-528B-4FFC-8672-B77DF4B21972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6044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UI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Click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DACAA4-528B-4FFC-8672-B77DF4B21972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0220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Xaml</a:t>
            </a:r>
            <a:r>
              <a:rPr lang="ko-KR" altLang="en-US" dirty="0" smtClean="0"/>
              <a:t>에서 바인딩</a:t>
            </a:r>
            <a:r>
              <a:rPr lang="ko-KR" altLang="en-US" baseline="0" dirty="0" smtClean="0"/>
              <a:t> 중이다</a:t>
            </a:r>
            <a:r>
              <a:rPr lang="en-US" altLang="ko-KR" baseline="0" dirty="0" smtClean="0"/>
              <a:t>.. </a:t>
            </a:r>
            <a:r>
              <a:rPr lang="en-US" altLang="ko-KR" baseline="0" dirty="0" err="1" smtClean="0"/>
              <a:t>ClickCommand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DACAA4-528B-4FFC-8672-B77DF4B21972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65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월에는 </a:t>
            </a:r>
            <a:r>
              <a:rPr lang="en-US" altLang="ko-KR" dirty="0" smtClean="0"/>
              <a:t>C#</a:t>
            </a:r>
            <a:r>
              <a:rPr lang="ko-KR" altLang="en-US" dirty="0" smtClean="0"/>
              <a:t>을 병행하며 </a:t>
            </a:r>
            <a:r>
              <a:rPr lang="en-US" altLang="ko-KR" dirty="0" smtClean="0"/>
              <a:t>WPF </a:t>
            </a:r>
            <a:r>
              <a:rPr lang="ko-KR" altLang="en-US" dirty="0" smtClean="0"/>
              <a:t>교육을 수행했다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5</a:t>
            </a:r>
            <a:r>
              <a:rPr lang="ko-KR" altLang="en-US" dirty="0" smtClean="0"/>
              <a:t>월부터 </a:t>
            </a:r>
            <a:r>
              <a:rPr lang="en-US" altLang="ko-KR" dirty="0" smtClean="0"/>
              <a:t>MVVM</a:t>
            </a:r>
            <a:r>
              <a:rPr lang="ko-KR" altLang="en-US" dirty="0" smtClean="0"/>
              <a:t>패턴교육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ActorModel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사용법을 숙지했다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그리고 교육을 바탕으로 </a:t>
            </a:r>
            <a:r>
              <a:rPr lang="ko-KR" altLang="en-US" dirty="0" err="1" smtClean="0"/>
              <a:t>텀프로젝트를</a:t>
            </a:r>
            <a:r>
              <a:rPr lang="ko-KR" altLang="en-US" dirty="0" smtClean="0"/>
              <a:t> 진행하였습니다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DACAA4-528B-4FFC-8672-B77DF4B21972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6835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Click</a:t>
            </a:r>
            <a:r>
              <a:rPr lang="en-US" altLang="ko-KR" baseline="0" dirty="0" smtClean="0"/>
              <a:t> -&gt; </a:t>
            </a:r>
            <a:r>
              <a:rPr lang="ko-KR" altLang="en-US" baseline="0" dirty="0" smtClean="0"/>
              <a:t>버튼 이벤트는 </a:t>
            </a:r>
            <a:r>
              <a:rPr lang="en-US" altLang="ko-KR" baseline="0" dirty="0" err="1" smtClean="0"/>
              <a:t>ClickCommand</a:t>
            </a:r>
            <a:r>
              <a:rPr lang="ko-KR" altLang="en-US" baseline="0" dirty="0" smtClean="0"/>
              <a:t>를 </a:t>
            </a:r>
            <a:r>
              <a:rPr lang="ko-KR" altLang="en-US" baseline="0" dirty="0" err="1" smtClean="0"/>
              <a:t>바인딩하고있다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err="1" smtClean="0"/>
              <a:t>ClickCommand</a:t>
            </a:r>
            <a:r>
              <a:rPr lang="ko-KR" altLang="en-US" baseline="0" dirty="0" smtClean="0"/>
              <a:t>가 </a:t>
            </a:r>
            <a:r>
              <a:rPr lang="ko-KR" altLang="en-US" baseline="0" dirty="0" err="1" smtClean="0"/>
              <a:t>초기화될때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ClickAction</a:t>
            </a:r>
            <a:r>
              <a:rPr lang="en-US" altLang="ko-KR" baseline="0" dirty="0" smtClean="0"/>
              <a:t>() Function</a:t>
            </a:r>
            <a:r>
              <a:rPr lang="ko-KR" altLang="en-US" baseline="0" dirty="0" smtClean="0"/>
              <a:t>을 실행하는데</a:t>
            </a:r>
            <a:endParaRPr lang="en-US" altLang="ko-KR" baseline="0" dirty="0" smtClean="0"/>
          </a:p>
          <a:p>
            <a:r>
              <a:rPr lang="ko-KR" altLang="en-US" baseline="0" dirty="0" smtClean="0"/>
              <a:t>얘는 </a:t>
            </a:r>
            <a:r>
              <a:rPr lang="en-US" altLang="ko-KR" baseline="0" dirty="0" err="1" smtClean="0"/>
              <a:t>MineItemViewModel</a:t>
            </a:r>
            <a:r>
              <a:rPr lang="ko-KR" altLang="en-US" baseline="0" dirty="0" smtClean="0"/>
              <a:t>의 매개변수로 들어온다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매개변수가 다시 어디서 오는지 보면 </a:t>
            </a:r>
            <a:r>
              <a:rPr lang="en-US" altLang="ko-KR" baseline="0" dirty="0" err="1" smtClean="0"/>
              <a:t>MineItemViewModel</a:t>
            </a:r>
            <a:r>
              <a:rPr lang="ko-KR" altLang="en-US" baseline="0" dirty="0" smtClean="0"/>
              <a:t>에 객체가 </a:t>
            </a:r>
            <a:r>
              <a:rPr lang="en-US" altLang="ko-KR" baseline="0" dirty="0" smtClean="0"/>
              <a:t>Add</a:t>
            </a:r>
            <a:r>
              <a:rPr lang="ko-KR" altLang="en-US" baseline="0" dirty="0" smtClean="0"/>
              <a:t>될 때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들어오는 </a:t>
            </a:r>
            <a:r>
              <a:rPr lang="en-US" altLang="ko-KR" baseline="0" dirty="0" smtClean="0"/>
              <a:t>function</a:t>
            </a:r>
            <a:r>
              <a:rPr lang="ko-KR" altLang="en-US" baseline="0" dirty="0" smtClean="0"/>
              <a:t>이다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DACAA4-528B-4FFC-8672-B77DF4B21972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4703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WPF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MVVM </a:t>
            </a:r>
            <a:r>
              <a:rPr lang="ko-KR" altLang="en-US" dirty="0" smtClean="0"/>
              <a:t>패턴을 적용했을 때 </a:t>
            </a:r>
            <a:r>
              <a:rPr lang="en-US" altLang="ko-KR" dirty="0" smtClean="0"/>
              <a:t>View</a:t>
            </a:r>
            <a:r>
              <a:rPr lang="ko-KR" altLang="en-US" dirty="0" smtClean="0"/>
              <a:t>와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ViewModel</a:t>
            </a:r>
            <a:r>
              <a:rPr lang="en-US" altLang="ko-KR" baseline="0" dirty="0" smtClean="0"/>
              <a:t>, Model</a:t>
            </a:r>
            <a:r>
              <a:rPr lang="ko-KR" altLang="en-US" baseline="0" dirty="0" smtClean="0"/>
              <a:t>은 분리되어 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분리 함으로써 테스트 코드 작성에 용이해진다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DACAA4-528B-4FFC-8672-B77DF4B21972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6229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Akka</a:t>
            </a:r>
            <a:r>
              <a:rPr lang="ko-KR" altLang="en-US" dirty="0" smtClean="0"/>
              <a:t>는 오픈 소스 </a:t>
            </a:r>
            <a:r>
              <a:rPr lang="ko-KR" altLang="en-US" dirty="0" err="1" smtClean="0"/>
              <a:t>툴킷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액터모델을</a:t>
            </a:r>
            <a:r>
              <a:rPr lang="ko-KR" altLang="en-US" dirty="0" smtClean="0"/>
              <a:t> 구현하게 해준다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DACAA4-528B-4FFC-8672-B77DF4B21972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871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ActorModel</a:t>
            </a:r>
            <a:r>
              <a:rPr lang="ko-KR" altLang="en-US" dirty="0" smtClean="0"/>
              <a:t>을 구현 하기 전에 그림을 그려보자면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게임 패널이 부모 </a:t>
            </a:r>
            <a:r>
              <a:rPr lang="ko-KR" altLang="en-US" dirty="0" err="1" smtClean="0"/>
              <a:t>액터</a:t>
            </a:r>
            <a:r>
              <a:rPr lang="en-US" altLang="ko-KR" dirty="0" smtClean="0"/>
              <a:t>,, </a:t>
            </a:r>
          </a:p>
          <a:p>
            <a:r>
              <a:rPr lang="ko-KR" altLang="en-US" dirty="0" smtClean="0"/>
              <a:t>버튼을 자식 </a:t>
            </a:r>
            <a:r>
              <a:rPr lang="ko-KR" altLang="en-US" dirty="0" err="1" smtClean="0"/>
              <a:t>액터로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놓는게</a:t>
            </a:r>
            <a:r>
              <a:rPr lang="ko-KR" altLang="en-US" dirty="0" smtClean="0"/>
              <a:t> 이상적이다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DACAA4-528B-4FFC-8672-B77DF4B21972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9383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DACAA4-528B-4FFC-8672-B77DF4B21972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4543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MineItem</a:t>
            </a:r>
            <a:r>
              <a:rPr lang="ko-KR" altLang="en-US" smtClean="0"/>
              <a:t>을 테스트 하고자 할 때</a:t>
            </a:r>
            <a:r>
              <a:rPr lang="en-US" altLang="ko-KR" smtClean="0"/>
              <a:t>,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테스트할 </a:t>
            </a:r>
            <a:r>
              <a:rPr lang="en-US" altLang="ko-KR" baseline="0" smtClean="0"/>
              <a:t>actor</a:t>
            </a:r>
            <a:r>
              <a:rPr lang="ko-KR" altLang="en-US" baseline="0" smtClean="0"/>
              <a:t>는 </a:t>
            </a:r>
            <a:r>
              <a:rPr lang="en-US" altLang="ko-KR" baseline="0" smtClean="0"/>
              <a:t>Real</a:t>
            </a:r>
            <a:r>
              <a:rPr lang="ko-KR" altLang="en-US" baseline="0" smtClean="0"/>
              <a:t>이어야 하고</a:t>
            </a:r>
            <a:r>
              <a:rPr lang="en-US" altLang="ko-KR" baseline="0" smtClean="0"/>
              <a:t>.. </a:t>
            </a:r>
            <a:r>
              <a:rPr lang="ko-KR" altLang="en-US" baseline="0" smtClean="0"/>
              <a:t>나머진 </a:t>
            </a:r>
            <a:r>
              <a:rPr lang="en-US" altLang="ko-KR" baseline="0" smtClean="0"/>
              <a:t>Fake </a:t>
            </a:r>
            <a:r>
              <a:rPr lang="ko-KR" altLang="en-US" baseline="0" smtClean="0"/>
              <a:t>여야함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en-US" altLang="ko-KR" baseline="0" smtClean="0"/>
              <a:t>Why ?</a:t>
            </a:r>
          </a:p>
          <a:p>
            <a:r>
              <a:rPr lang="ko-KR" altLang="en-US" smtClean="0"/>
              <a:t>가상으로 데이터를 집어넣고 테스트 하는것이기에</a:t>
            </a:r>
            <a:r>
              <a:rPr lang="en-US" altLang="ko-KR" smtClean="0"/>
              <a:t>, 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테스트할 액터를 제외한 나머지는 </a:t>
            </a:r>
            <a:r>
              <a:rPr lang="en-US" altLang="ko-KR" baseline="0" smtClean="0"/>
              <a:t>Fake</a:t>
            </a:r>
            <a:r>
              <a:rPr lang="ko-KR" altLang="en-US" baseline="0" smtClean="0"/>
              <a:t>로 만든다</a:t>
            </a:r>
            <a:r>
              <a:rPr lang="en-US" altLang="ko-KR" baseline="0" smtClean="0"/>
              <a:t>..</a:t>
            </a:r>
          </a:p>
          <a:p>
            <a:r>
              <a:rPr lang="en-US" altLang="ko-KR" smtClean="0"/>
              <a:t>MineMap</a:t>
            </a:r>
            <a:r>
              <a:rPr lang="ko-KR" altLang="en-US" smtClean="0"/>
              <a:t>같은 경우는 </a:t>
            </a:r>
            <a:r>
              <a:rPr lang="en-US" altLang="ko-KR" smtClean="0"/>
              <a:t>interface</a:t>
            </a:r>
            <a:r>
              <a:rPr lang="ko-KR" altLang="en-US" smtClean="0"/>
              <a:t>로</a:t>
            </a:r>
            <a:r>
              <a:rPr lang="en-US" altLang="ko-KR" smtClean="0"/>
              <a:t>..</a:t>
            </a:r>
            <a:r>
              <a:rPr lang="ko-KR" altLang="en-US" smtClean="0"/>
              <a:t>연결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DACAA4-528B-4FFC-8672-B77DF4B21972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7810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Actor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VM</a:t>
            </a:r>
            <a:r>
              <a:rPr lang="ko-KR" altLang="en-US" dirty="0" smtClean="0"/>
              <a:t>은 서로 알고 </a:t>
            </a:r>
            <a:r>
              <a:rPr lang="ko-KR" altLang="en-US" dirty="0" err="1" smtClean="0"/>
              <a:t>있는게</a:t>
            </a:r>
            <a:r>
              <a:rPr lang="ko-KR" altLang="en-US" dirty="0" smtClean="0"/>
              <a:t> 좋겠지만 </a:t>
            </a:r>
            <a:r>
              <a:rPr lang="en-US" altLang="ko-KR" dirty="0" smtClean="0"/>
              <a:t>view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vm</a:t>
            </a:r>
            <a:r>
              <a:rPr lang="ko-KR" altLang="en-US" dirty="0" smtClean="0"/>
              <a:t>처럼 서로 알면 </a:t>
            </a:r>
            <a:r>
              <a:rPr lang="ko-KR" altLang="en-US" dirty="0" err="1" smtClean="0"/>
              <a:t>결합도는</a:t>
            </a:r>
            <a:r>
              <a:rPr lang="ko-KR" altLang="en-US" dirty="0" smtClean="0"/>
              <a:t> 높아지고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결합도가 높아지면 </a:t>
            </a:r>
            <a:r>
              <a:rPr lang="en-US" altLang="ko-KR" dirty="0" smtClean="0"/>
              <a:t>TDD</a:t>
            </a:r>
            <a:r>
              <a:rPr lang="ko-KR" altLang="en-US" dirty="0" smtClean="0"/>
              <a:t>가 어려워진다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그래서 </a:t>
            </a:r>
            <a:r>
              <a:rPr lang="ko-KR" altLang="en-US" dirty="0" err="1" smtClean="0"/>
              <a:t>결합도는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낮아야한다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VM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Interface</a:t>
            </a:r>
            <a:r>
              <a:rPr lang="ko-KR" altLang="en-US" dirty="0" smtClean="0"/>
              <a:t>를 상속하고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actor</a:t>
            </a:r>
            <a:r>
              <a:rPr lang="ko-KR" altLang="en-US" baseline="0" dirty="0" smtClean="0"/>
              <a:t>가 </a:t>
            </a:r>
            <a:r>
              <a:rPr lang="en-US" altLang="ko-KR" baseline="0" dirty="0" smtClean="0"/>
              <a:t>interface</a:t>
            </a:r>
            <a:r>
              <a:rPr lang="ko-KR" altLang="en-US" baseline="0" dirty="0" smtClean="0"/>
              <a:t>를 아는 관계가 되면 가능하다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DACAA4-528B-4FFC-8672-B77DF4B21972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1790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DACAA4-528B-4FFC-8672-B77DF4B21972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106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UI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Click</a:t>
            </a:r>
            <a:r>
              <a:rPr lang="ko-KR" altLang="en-US" dirty="0" smtClean="0"/>
              <a:t>이벤트 발생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</a:p>
          <a:p>
            <a:r>
              <a:rPr lang="en-US" altLang="ko-KR" dirty="0" err="1" smtClean="0"/>
              <a:t>ItemVMActor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Click</a:t>
            </a:r>
            <a:r>
              <a:rPr lang="ko-KR" altLang="en-US" dirty="0" smtClean="0"/>
              <a:t>이벤트를 받고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MapVMActor</a:t>
            </a:r>
            <a:r>
              <a:rPr lang="ko-KR" altLang="en-US" baseline="0" dirty="0" smtClean="0"/>
              <a:t>에게 메시지 전송</a:t>
            </a:r>
            <a:r>
              <a:rPr lang="en-US" altLang="ko-KR" baseline="0" dirty="0" smtClean="0"/>
              <a:t>,</a:t>
            </a:r>
          </a:p>
          <a:p>
            <a:r>
              <a:rPr lang="en-US" altLang="ko-KR" baseline="0" dirty="0" smtClean="0"/>
              <a:t>Map</a:t>
            </a:r>
            <a:r>
              <a:rPr lang="ko-KR" altLang="en-US" baseline="0" dirty="0" smtClean="0"/>
              <a:t>은 </a:t>
            </a:r>
            <a:r>
              <a:rPr lang="en-US" altLang="ko-KR" baseline="0" dirty="0" err="1" smtClean="0"/>
              <a:t>ClickMessage</a:t>
            </a:r>
            <a:r>
              <a:rPr lang="ko-KR" altLang="en-US" baseline="0" dirty="0" smtClean="0"/>
              <a:t>받으면 </a:t>
            </a:r>
            <a:r>
              <a:rPr lang="en-US" altLang="ko-KR" baseline="0" dirty="0" smtClean="0"/>
              <a:t>Contents(string)</a:t>
            </a:r>
            <a:r>
              <a:rPr lang="ko-KR" altLang="en-US" baseline="0" dirty="0" smtClean="0"/>
              <a:t>을 </a:t>
            </a:r>
            <a:r>
              <a:rPr lang="en-US" altLang="ko-KR" baseline="0" dirty="0" err="1" smtClean="0"/>
              <a:t>ItemVMActor</a:t>
            </a:r>
            <a:r>
              <a:rPr lang="ko-KR" altLang="en-US" baseline="0" dirty="0" smtClean="0"/>
              <a:t>에게 다시 전송</a:t>
            </a:r>
            <a:r>
              <a:rPr lang="en-US" altLang="ko-KR" baseline="0" dirty="0" smtClean="0"/>
              <a:t>,</a:t>
            </a:r>
          </a:p>
          <a:p>
            <a:r>
              <a:rPr lang="en-US" altLang="ko-KR" dirty="0" err="1" smtClean="0"/>
              <a:t>ItemActor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ItemVM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Contents</a:t>
            </a:r>
            <a:r>
              <a:rPr lang="ko-KR" altLang="en-US" dirty="0" smtClean="0"/>
              <a:t>를 바꿈</a:t>
            </a:r>
            <a:r>
              <a:rPr lang="en-US" altLang="ko-KR" dirty="0" smtClean="0"/>
              <a:t>. VM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Content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속성이 바뀌니</a:t>
            </a:r>
            <a:endParaRPr lang="en-US" altLang="ko-KR" baseline="0" dirty="0" smtClean="0"/>
          </a:p>
          <a:p>
            <a:r>
              <a:rPr lang="en-US" altLang="ko-KR" baseline="0" dirty="0" err="1" smtClean="0"/>
              <a:t>Onpropertychangedeventhandler</a:t>
            </a:r>
            <a:r>
              <a:rPr lang="ko-KR" altLang="en-US" baseline="0" dirty="0" smtClean="0"/>
              <a:t>에 의해서 </a:t>
            </a:r>
            <a:r>
              <a:rPr lang="en-US" altLang="ko-KR" baseline="0" dirty="0" err="1" smtClean="0"/>
              <a:t>Ui</a:t>
            </a:r>
            <a:r>
              <a:rPr lang="en-US" altLang="ko-KR" baseline="0" dirty="0" smtClean="0"/>
              <a:t> content </a:t>
            </a:r>
            <a:r>
              <a:rPr lang="ko-KR" altLang="en-US" baseline="0" dirty="0" smtClean="0"/>
              <a:t>바뀜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DACAA4-528B-4FFC-8672-B77DF4B21972}" type="slidenum">
              <a:rPr lang="ko-KR" altLang="en-US" smtClean="0"/>
              <a:pPr>
                <a:defRPr/>
              </a:pPr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173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Wiki,Bootcamp</a:t>
            </a:r>
            <a:r>
              <a:rPr lang="ko-KR" altLang="en-US" dirty="0" smtClean="0"/>
              <a:t>에 있는 내용들을 참고하여 교육을 진행했고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정리한 내용들을 실습해보며</a:t>
            </a:r>
            <a:r>
              <a:rPr lang="en-US" altLang="ko-KR" dirty="0" smtClean="0"/>
              <a:t>, Wish</a:t>
            </a:r>
            <a:r>
              <a:rPr lang="ko-KR" altLang="en-US" dirty="0" smtClean="0"/>
              <a:t>에 정리하였습니다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소스트리를</a:t>
            </a:r>
            <a:r>
              <a:rPr lang="ko-KR" altLang="en-US" dirty="0" smtClean="0"/>
              <a:t> 사용하여 </a:t>
            </a:r>
            <a:r>
              <a:rPr lang="en-US" altLang="ko-KR" dirty="0" err="1" smtClean="0"/>
              <a:t>Git</a:t>
            </a:r>
            <a:r>
              <a:rPr lang="ko-KR" altLang="en-US" dirty="0" smtClean="0"/>
              <a:t>사용법도 숙지했습니다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DACAA4-528B-4FFC-8672-B77DF4B21972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790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텀프로젝트를</a:t>
            </a:r>
            <a:r>
              <a:rPr lang="ko-KR" altLang="en-US" dirty="0" smtClean="0"/>
              <a:t> 진행하기에 앞서 </a:t>
            </a:r>
            <a:r>
              <a:rPr lang="en-US" altLang="ko-KR" dirty="0" err="1" smtClean="0"/>
              <a:t>wpf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mvvm</a:t>
            </a:r>
            <a:r>
              <a:rPr lang="ko-KR" altLang="en-US" dirty="0" smtClean="0"/>
              <a:t>에 대해 간단히 </a:t>
            </a:r>
            <a:r>
              <a:rPr lang="ko-KR" altLang="en-US" dirty="0" err="1" smtClean="0"/>
              <a:t>알아둬야하는데</a:t>
            </a:r>
            <a:r>
              <a:rPr lang="en-US" altLang="ko-KR" dirty="0" smtClean="0"/>
              <a:t>,</a:t>
            </a:r>
          </a:p>
          <a:p>
            <a:r>
              <a:rPr lang="en-US" altLang="ko-KR" dirty="0" err="1" smtClean="0"/>
              <a:t>wpf</a:t>
            </a:r>
            <a:r>
              <a:rPr lang="ko-KR" altLang="en-US" dirty="0" smtClean="0"/>
              <a:t>는 윈도우용 응용</a:t>
            </a:r>
            <a:r>
              <a:rPr lang="en-US" altLang="ko-KR" dirty="0" smtClean="0"/>
              <a:t>pro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UI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표시하기위한</a:t>
            </a:r>
            <a:r>
              <a:rPr lang="ko-KR" altLang="en-US" dirty="0" smtClean="0"/>
              <a:t> 시스템이다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DACAA4-528B-4FFC-8672-B77DF4B21972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159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MVVM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SW </a:t>
            </a:r>
            <a:r>
              <a:rPr lang="ko-KR" altLang="en-US" dirty="0" err="1" smtClean="0"/>
              <a:t>아키텍쳐</a:t>
            </a:r>
            <a:r>
              <a:rPr lang="ko-KR" altLang="en-US" dirty="0" smtClean="0"/>
              <a:t> 패턴으로</a:t>
            </a:r>
            <a:r>
              <a:rPr lang="en-US" altLang="ko-KR" dirty="0" smtClean="0"/>
              <a:t>, UI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명확한 분리를 용이하게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DACAA4-528B-4FFC-8672-B77DF4B21972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518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텀프로젝트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두가지</a:t>
            </a:r>
            <a:r>
              <a:rPr lang="ko-KR" altLang="en-US" dirty="0" smtClean="0"/>
              <a:t> 케이스로 나눠 진행했습니다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Console</a:t>
            </a:r>
            <a:r>
              <a:rPr lang="ko-KR" altLang="en-US" dirty="0" smtClean="0"/>
              <a:t>버전과 </a:t>
            </a:r>
            <a:r>
              <a:rPr lang="en-US" altLang="ko-KR" dirty="0" smtClean="0"/>
              <a:t>UI</a:t>
            </a:r>
            <a:r>
              <a:rPr lang="ko-KR" altLang="en-US" dirty="0" smtClean="0"/>
              <a:t>를 넣은 </a:t>
            </a:r>
            <a:r>
              <a:rPr lang="en-US" altLang="ko-KR" dirty="0" smtClean="0"/>
              <a:t>WPF</a:t>
            </a:r>
            <a:r>
              <a:rPr lang="ko-KR" altLang="en-US" dirty="0" smtClean="0"/>
              <a:t>버전 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DACAA4-528B-4FFC-8672-B77DF4B21972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05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우선 콘솔 버전입니다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프로젝트는 </a:t>
            </a:r>
            <a:r>
              <a:rPr lang="en-US" altLang="ko-KR" dirty="0" smtClean="0"/>
              <a:t>TEST code </a:t>
            </a:r>
            <a:r>
              <a:rPr lang="ko-KR" altLang="en-US" dirty="0" smtClean="0"/>
              <a:t>작성 후</a:t>
            </a:r>
            <a:r>
              <a:rPr lang="en-US" altLang="ko-KR" dirty="0" smtClean="0"/>
              <a:t>, TEST</a:t>
            </a:r>
            <a:r>
              <a:rPr lang="ko-KR" altLang="en-US" dirty="0" smtClean="0"/>
              <a:t>에 부합하도록 기능을 </a:t>
            </a:r>
            <a:r>
              <a:rPr lang="ko-KR" altLang="en-US" dirty="0" err="1" smtClean="0"/>
              <a:t>구현하므로써</a:t>
            </a:r>
            <a:r>
              <a:rPr lang="ko-KR" altLang="en-US" dirty="0" smtClean="0"/>
              <a:t> </a:t>
            </a:r>
            <a:r>
              <a:rPr lang="en-US" altLang="ko-KR" dirty="0" smtClean="0"/>
              <a:t>TDD </a:t>
            </a:r>
            <a:r>
              <a:rPr lang="ko-KR" altLang="en-US" dirty="0" smtClean="0"/>
              <a:t>프로그래밍을 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DACAA4-528B-4FFC-8672-B77DF4B21972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878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00" dirty="0" smtClean="0"/>
              <a:t>다음과 같이 </a:t>
            </a:r>
            <a:r>
              <a:rPr lang="ko-KR" altLang="en-US" sz="1000" dirty="0" err="1" smtClean="0"/>
              <a:t>동작시키는게</a:t>
            </a:r>
            <a:r>
              <a:rPr lang="ko-KR" altLang="en-US" sz="1000" dirty="0" smtClean="0"/>
              <a:t> 콘솔버전의 목표였습니다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DACAA4-528B-4FFC-8672-B77DF4B21972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548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우선 </a:t>
            </a:r>
            <a:r>
              <a:rPr lang="en-US" altLang="ko-KR" dirty="0" err="1" smtClean="0"/>
              <a:t>TESTCode</a:t>
            </a:r>
            <a:r>
              <a:rPr lang="ko-KR" altLang="en-US" dirty="0" smtClean="0"/>
              <a:t>부분이다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TEST </a:t>
            </a:r>
            <a:r>
              <a:rPr lang="ko-KR" altLang="en-US" dirty="0" smtClean="0"/>
              <a:t>코드 작성한 뒤에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기능을 구현하는데</a:t>
            </a:r>
            <a:r>
              <a:rPr lang="en-US" altLang="ko-KR" dirty="0" smtClean="0"/>
              <a:t>, </a:t>
            </a:r>
          </a:p>
          <a:p>
            <a:r>
              <a:rPr lang="ko-KR" altLang="en-US" dirty="0" err="1" smtClean="0"/>
              <a:t>빌드했을</a:t>
            </a:r>
            <a:r>
              <a:rPr lang="ko-KR" altLang="en-US" dirty="0" smtClean="0"/>
              <a:t> 땐 구현이 구현되는 코드였지만 </a:t>
            </a:r>
            <a:r>
              <a:rPr lang="en-US" altLang="ko-KR" dirty="0" smtClean="0"/>
              <a:t>TEST</a:t>
            </a:r>
            <a:r>
              <a:rPr lang="ko-KR" altLang="en-US" dirty="0" smtClean="0"/>
              <a:t>통과가 안됐다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TEST</a:t>
            </a:r>
            <a:r>
              <a:rPr lang="ko-KR" altLang="en-US" dirty="0" smtClean="0"/>
              <a:t>에 부합하는 코드를 짜려고 조금 더 생각할 시간이 필요했었다</a:t>
            </a:r>
            <a:r>
              <a:rPr lang="en-US" altLang="ko-KR" dirty="0" smtClean="0"/>
              <a:t>.</a:t>
            </a: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&lt;&lt;</a:t>
            </a:r>
            <a:r>
              <a:rPr lang="ko-KR" altLang="en-US" dirty="0" err="1" smtClean="0"/>
              <a:t>지뢰찾기에는</a:t>
            </a:r>
            <a:r>
              <a:rPr lang="ko-KR" altLang="en-US" baseline="0" dirty="0" smtClean="0"/>
              <a:t> 여러 셀들이 존재하는데 그 셀 안에 폭탄을 집어넣고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주변 셀에는 폭탄의 개수를 알려주는 </a:t>
            </a:r>
            <a:r>
              <a:rPr lang="en-US" altLang="ko-KR" baseline="0" dirty="0" err="1" smtClean="0"/>
              <a:t>CountNum</a:t>
            </a:r>
            <a:r>
              <a:rPr lang="ko-KR" altLang="en-US" baseline="0" dirty="0" smtClean="0"/>
              <a:t>를 넣어주는 기능이 필요한데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그중</a:t>
            </a:r>
            <a:r>
              <a:rPr lang="ko-KR" altLang="en-US" baseline="0" dirty="0" smtClean="0"/>
              <a:t> 폭탄을 집어넣고 잘 들어가는지 확인하는 코드</a:t>
            </a:r>
            <a:r>
              <a:rPr lang="en-US" altLang="ko-KR" dirty="0" smtClean="0"/>
              <a:t>&gt;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DACAA4-528B-4FFC-8672-B77DF4B21972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513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B53816-F316-458F-A363-19E7209FA0B9}" type="datetimeFigureOut">
              <a:rPr lang="ko-KR" altLang="en-US"/>
              <a:pPr>
                <a:defRPr/>
              </a:pPr>
              <a:t>2020-06-05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9F5F33-833F-408A-B672-5D936775162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3A84F9-A58E-4772-8379-F47A7BDEA6CC}" type="datetimeFigureOut">
              <a:rPr lang="ko-KR" altLang="en-US"/>
              <a:pPr>
                <a:defRPr/>
              </a:pPr>
              <a:t>2020-06-05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BF776A-0214-4E5F-BD44-FDC4B0C0187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42AC43-AC1C-4F1C-A8F7-B36706B43E23}" type="datetimeFigureOut">
              <a:rPr lang="ko-KR" altLang="en-US"/>
              <a:pPr>
                <a:defRPr/>
              </a:pPr>
              <a:t>2020-06-05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E3E281-0830-4B06-8C85-AF4DD987D95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6F4A1-79C0-469F-B3DE-E13BD708B4AA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693D0-E388-47C2-B77C-67E54D1862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2278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6F4A1-79C0-469F-B3DE-E13BD708B4AA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693D0-E388-47C2-B77C-67E54D1862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169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6F4A1-79C0-469F-B3DE-E13BD708B4AA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693D0-E388-47C2-B77C-67E54D1862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0317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6715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69219"/>
            <a:ext cx="386715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6F4A1-79C0-469F-B3DE-E13BD708B4AA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693D0-E388-47C2-B77C-67E54D1862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6991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273844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30239" y="1260872"/>
            <a:ext cx="3868737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0239" y="1878806"/>
            <a:ext cx="3868737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788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788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6F4A1-79C0-469F-B3DE-E13BD708B4AA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693D0-E388-47C2-B77C-67E54D1862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9825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6F4A1-79C0-469F-B3DE-E13BD708B4AA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693D0-E388-47C2-B77C-67E54D1862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4991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6F4A1-79C0-469F-B3DE-E13BD708B4AA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693D0-E388-47C2-B77C-67E54D1862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5520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6F4A1-79C0-469F-B3DE-E13BD708B4AA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693D0-E388-47C2-B77C-67E54D1862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524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C917C6-8224-40A6-91A0-3F8B03DC6284}" type="datetimeFigureOut">
              <a:rPr lang="ko-KR" altLang="en-US"/>
              <a:pPr>
                <a:defRPr/>
              </a:pPr>
              <a:t>2020-06-05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3BE345-C31F-4871-9F39-678F1139306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6F4A1-79C0-469F-B3DE-E13BD708B4AA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693D0-E388-47C2-B77C-67E54D1862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2972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6F4A1-79C0-469F-B3DE-E13BD708B4AA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693D0-E388-47C2-B77C-67E54D1862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536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7626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6F4A1-79C0-469F-B3DE-E13BD708B4AA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693D0-E388-47C2-B77C-67E54D1862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293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E2DA33-C548-4C66-B52C-DC790B071327}" type="datetimeFigureOut">
              <a:rPr lang="ko-KR" altLang="en-US"/>
              <a:pPr>
                <a:defRPr/>
              </a:pPr>
              <a:t>2020-06-05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13A6AE-B0D4-43DB-AD46-B548C314F12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B88B32-F581-41FD-B895-5489138AE419}" type="datetimeFigureOut">
              <a:rPr lang="ko-KR" altLang="en-US"/>
              <a:pPr>
                <a:defRPr/>
              </a:pPr>
              <a:t>2020-06-05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AEB470-DD45-41BD-A82D-4CCEAEBC0F4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16866E-E196-46C7-A1CF-EEC9D4BF498D}" type="datetimeFigureOut">
              <a:rPr lang="ko-KR" altLang="en-US"/>
              <a:pPr>
                <a:defRPr/>
              </a:pPr>
              <a:t>2020-06-05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570231-6AD5-4DD7-99F7-331DDA02B45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5D54E4-69C3-4673-B49A-613B2B4D548A}" type="datetimeFigureOut">
              <a:rPr lang="ko-KR" altLang="en-US"/>
              <a:pPr>
                <a:defRPr/>
              </a:pPr>
              <a:t>2020-06-05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8CC0A3-D314-4A3D-9A8E-803B0999404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BC0211-F85F-47CC-B03D-9F88DC0BE8DF}" type="datetimeFigureOut">
              <a:rPr lang="ko-KR" altLang="en-US"/>
              <a:pPr>
                <a:defRPr/>
              </a:pPr>
              <a:t>2020-06-05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2C4DBD-D9C7-44EB-BA69-1699CB47B7B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329681-CBF9-4BCF-AAC6-1F26FFEC32E1}" type="datetimeFigureOut">
              <a:rPr lang="ko-KR" altLang="en-US"/>
              <a:pPr>
                <a:defRPr/>
              </a:pPr>
              <a:t>2020-06-05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E76AB2-BBD3-4024-8EAE-430ED63658A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B4E08C-F67A-48A3-85B0-AB93A25CAC0A}" type="datetimeFigureOut">
              <a:rPr lang="ko-KR" altLang="en-US"/>
              <a:pPr>
                <a:defRPr/>
              </a:pPr>
              <a:t>2020-06-05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B7CDB0-BC80-4151-8241-BF8CBA2D48B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그림 6" descr="쌩유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ctr" rtl="0" fontAlgn="base" latinLnBrk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그림 6" descr="내지3.jpg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23850" y="0"/>
            <a:ext cx="8229600" cy="5191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52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844154"/>
            <a:ext cx="8229600" cy="3750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0FDFB2B-0918-4063-835A-ACBCB4647A33}" type="datetimeFigureOut">
              <a:rPr lang="ko-KR" altLang="en-US"/>
              <a:pPr>
                <a:defRPr/>
              </a:pPr>
              <a:t>2020-06-05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F136EB9-B5A0-4B43-928C-33B80065EEC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rtl="0" fontAlgn="base" latinLnBrk="1">
        <a:spcBef>
          <a:spcPct val="0"/>
        </a:spcBef>
        <a:spcAft>
          <a:spcPct val="0"/>
        </a:spcAft>
        <a:defRPr sz="3200" b="1" kern="1200" spc="-150">
          <a:ln w="11430"/>
          <a:solidFill>
            <a:srgbClr val="0070C0"/>
          </a:solidFill>
          <a:effectLst>
            <a:outerShdw blurRad="76200" dist="50800" dir="5400000" algn="tl" rotWithShape="0">
              <a:srgbClr val="000000">
                <a:alpha val="65000"/>
              </a:srgbClr>
            </a:outerShdw>
          </a:effectLst>
          <a:latin typeface="+mj-lt"/>
          <a:ea typeface="+mj-ea"/>
          <a:cs typeface="+mj-cs"/>
        </a:defRPr>
      </a:lvl1pPr>
      <a:lvl2pPr algn="l" rtl="0" fontAlgn="base" latinLnBrk="1">
        <a:spcBef>
          <a:spcPct val="0"/>
        </a:spcBef>
        <a:spcAft>
          <a:spcPct val="0"/>
        </a:spcAft>
        <a:defRPr sz="3200" b="1">
          <a:solidFill>
            <a:srgbClr val="0070C0"/>
          </a:solidFill>
          <a:latin typeface="맑은 고딕" pitchFamily="50" charset="-127"/>
          <a:ea typeface="맑은 고딕" pitchFamily="50" charset="-127"/>
        </a:defRPr>
      </a:lvl2pPr>
      <a:lvl3pPr algn="l" rtl="0" fontAlgn="base" latinLnBrk="1">
        <a:spcBef>
          <a:spcPct val="0"/>
        </a:spcBef>
        <a:spcAft>
          <a:spcPct val="0"/>
        </a:spcAft>
        <a:defRPr sz="3200" b="1">
          <a:solidFill>
            <a:srgbClr val="0070C0"/>
          </a:solidFill>
          <a:latin typeface="맑은 고딕" pitchFamily="50" charset="-127"/>
          <a:ea typeface="맑은 고딕" pitchFamily="50" charset="-127"/>
        </a:defRPr>
      </a:lvl3pPr>
      <a:lvl4pPr algn="l" rtl="0" fontAlgn="base" latinLnBrk="1">
        <a:spcBef>
          <a:spcPct val="0"/>
        </a:spcBef>
        <a:spcAft>
          <a:spcPct val="0"/>
        </a:spcAft>
        <a:defRPr sz="3200" b="1">
          <a:solidFill>
            <a:srgbClr val="0070C0"/>
          </a:solidFill>
          <a:latin typeface="맑은 고딕" pitchFamily="50" charset="-127"/>
          <a:ea typeface="맑은 고딕" pitchFamily="50" charset="-127"/>
        </a:defRPr>
      </a:lvl4pPr>
      <a:lvl5pPr algn="l" rtl="0" fontAlgn="base" latinLnBrk="1">
        <a:spcBef>
          <a:spcPct val="0"/>
        </a:spcBef>
        <a:spcAft>
          <a:spcPct val="0"/>
        </a:spcAft>
        <a:defRPr sz="3200" b="1">
          <a:solidFill>
            <a:srgbClr val="0070C0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3200" b="1">
          <a:solidFill>
            <a:srgbClr val="0070C0"/>
          </a:solidFill>
          <a:latin typeface="맑은 고딕" pitchFamily="50" charset="-127"/>
          <a:ea typeface="맑은 고딕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3200" b="1">
          <a:solidFill>
            <a:srgbClr val="0070C0"/>
          </a:solidFill>
          <a:latin typeface="맑은 고딕" pitchFamily="50" charset="-127"/>
          <a:ea typeface="맑은 고딕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3200" b="1">
          <a:solidFill>
            <a:srgbClr val="0070C0"/>
          </a:solidFill>
          <a:latin typeface="맑은 고딕" pitchFamily="50" charset="-127"/>
          <a:ea typeface="맑은 고딕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3200" b="1">
          <a:solidFill>
            <a:srgbClr val="0070C0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그림 6" descr="쌩유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ctr" rtl="0" fontAlgn="base" latinLnBrk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46F4A1-79C0-469F-B3DE-E13BD708B4AA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693D0-E388-47C2-B77C-67E54D1862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424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5.png"/><Relationship Id="rId4" Type="http://schemas.openxmlformats.org/officeDocument/2006/relationships/image" Target="../media/image53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57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그림 3" descr="제품소개서-표지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4644008" y="2893221"/>
            <a:ext cx="414283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</a:rPr>
              <a:t>  </a:t>
            </a:r>
            <a:endParaRPr kumimoji="0" lang="en-US" altLang="ko-KR" sz="28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+mn-ea"/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2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+mn-ea"/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</a:rPr>
              <a:t>이승하</a:t>
            </a:r>
            <a:endParaRPr kumimoji="0" lang="en-US" altLang="ko-KR" sz="32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4496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275606"/>
            <a:ext cx="3266703" cy="3123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426222" y="2884679"/>
            <a:ext cx="1409473" cy="63292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mtClean="0"/>
              <a:t>게임패널</a:t>
            </a:r>
            <a:endParaRPr lang="ko-KR" altLang="en-US" sz="2400" dirty="0"/>
          </a:p>
        </p:txBody>
      </p:sp>
      <p:cxnSp>
        <p:nvCxnSpPr>
          <p:cNvPr id="20" name="직선 화살표 연결선 19"/>
          <p:cNvCxnSpPr>
            <a:stCxn id="19" idx="3"/>
          </p:cNvCxnSpPr>
          <p:nvPr/>
        </p:nvCxnSpPr>
        <p:spPr>
          <a:xfrm>
            <a:off x="1835695" y="1314030"/>
            <a:ext cx="2160241" cy="396043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8" idx="3"/>
          </p:cNvCxnSpPr>
          <p:nvPr/>
        </p:nvCxnSpPr>
        <p:spPr>
          <a:xfrm>
            <a:off x="1835695" y="3201141"/>
            <a:ext cx="1314180" cy="80955"/>
          </a:xfrm>
          <a:prstGeom prst="straightConnector1">
            <a:avLst/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6948265" y="2092072"/>
            <a:ext cx="1440160" cy="643191"/>
          </a:xfrm>
          <a:prstGeom prst="rect">
            <a:avLst/>
          </a:prstGeom>
          <a:solidFill>
            <a:srgbClr val="6600CC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버튼</a:t>
            </a:r>
            <a:endParaRPr lang="ko-KR" altLang="en-US" sz="2400" dirty="0"/>
          </a:p>
        </p:txBody>
      </p:sp>
      <p:sp>
        <p:nvSpPr>
          <p:cNvPr id="19" name="직사각형 18"/>
          <p:cNvSpPr/>
          <p:nvPr/>
        </p:nvSpPr>
        <p:spPr>
          <a:xfrm>
            <a:off x="426223" y="992413"/>
            <a:ext cx="1409472" cy="64323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mtClean="0"/>
              <a:t>재시작</a:t>
            </a:r>
            <a:endParaRPr lang="ko-KR" altLang="en-US" sz="2400" dirty="0"/>
          </a:p>
        </p:txBody>
      </p:sp>
      <p:sp>
        <p:nvSpPr>
          <p:cNvPr id="27" name="직사각형 26"/>
          <p:cNvSpPr/>
          <p:nvPr/>
        </p:nvSpPr>
        <p:spPr>
          <a:xfrm>
            <a:off x="4126006" y="1419622"/>
            <a:ext cx="846322" cy="580903"/>
          </a:xfrm>
          <a:prstGeom prst="rect">
            <a:avLst/>
          </a:prstGeom>
          <a:noFill/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149875" y="2092072"/>
            <a:ext cx="2790278" cy="2207870"/>
          </a:xfrm>
          <a:prstGeom prst="rect">
            <a:avLst/>
          </a:pr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148064" y="2735263"/>
            <a:ext cx="402640" cy="298833"/>
          </a:xfrm>
          <a:prstGeom prst="rect">
            <a:avLst/>
          </a:prstGeom>
          <a:noFill/>
          <a:ln w="50800">
            <a:solidFill>
              <a:srgbClr val="66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 flipH="1">
            <a:off x="5550704" y="2413667"/>
            <a:ext cx="1604597" cy="423757"/>
          </a:xfrm>
          <a:prstGeom prst="straightConnector1">
            <a:avLst/>
          </a:prstGeom>
          <a:ln w="889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323850" y="0"/>
            <a:ext cx="8229600" cy="519113"/>
          </a:xfrm>
        </p:spPr>
        <p:txBody>
          <a:bodyPr/>
          <a:lstStyle/>
          <a:p>
            <a:r>
              <a:rPr lang="en-US" altLang="ko-KR" smtClean="0"/>
              <a:t>Term Project </a:t>
            </a:r>
            <a:r>
              <a:rPr lang="ko-KR" altLang="en-US" smtClean="0"/>
              <a:t>지뢰찾기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709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Term Project </a:t>
            </a:r>
            <a:r>
              <a:rPr lang="ko-KR" altLang="en-US" dirty="0" err="1"/>
              <a:t>지</a:t>
            </a:r>
            <a:r>
              <a:rPr lang="ko-KR" altLang="en-US" dirty="0" err="1" smtClean="0"/>
              <a:t>뢰찾기</a:t>
            </a:r>
            <a:r>
              <a:rPr lang="ko-KR" altLang="en-US" dirty="0" smtClean="0"/>
              <a:t> </a:t>
            </a:r>
            <a:r>
              <a:rPr lang="en-US" altLang="ko-KR" dirty="0"/>
              <a:t>Ver. </a:t>
            </a:r>
            <a:r>
              <a:rPr lang="en-US" altLang="ko-KR" dirty="0" smtClean="0"/>
              <a:t>Console TEST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48893" y="1232118"/>
            <a:ext cx="1688312" cy="1265125"/>
            <a:chOff x="141412" y="915566"/>
            <a:chExt cx="1688312" cy="126512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556" y="915566"/>
              <a:ext cx="1674168" cy="10071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357436" y="1430670"/>
              <a:ext cx="1152128" cy="288032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0" name="모서리가 둥근 사각형 설명선 9"/>
            <p:cNvSpPr/>
            <p:nvPr/>
          </p:nvSpPr>
          <p:spPr>
            <a:xfrm>
              <a:off x="141412" y="1892691"/>
              <a:ext cx="1512168" cy="288000"/>
            </a:xfrm>
            <a:prstGeom prst="wedgeRoundRectCallout">
              <a:avLst>
                <a:gd name="adj1" fmla="val 3710"/>
                <a:gd name="adj2" fmla="val -104839"/>
                <a:gd name="adj3" fmla="val 16667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smtClean="0">
                  <a:solidFill>
                    <a:schemeClr val="tx1"/>
                  </a:solidFill>
                </a:rPr>
                <a:t>MineItemSpec.cs </a:t>
              </a:r>
              <a:r>
                <a:rPr lang="ko-KR" altLang="en-US" sz="900" b="1" smtClean="0">
                  <a:solidFill>
                    <a:schemeClr val="tx1"/>
                  </a:solidFill>
                </a:rPr>
                <a:t>추가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900" b="1" smtClean="0">
                  <a:solidFill>
                    <a:schemeClr val="tx1"/>
                  </a:solidFill>
                </a:rPr>
                <a:t>MineMapSpec.cs </a:t>
              </a:r>
              <a:r>
                <a:rPr lang="ko-KR" altLang="en-US" sz="900" b="1" smtClean="0">
                  <a:solidFill>
                    <a:schemeClr val="tx1"/>
                  </a:solidFill>
                </a:rPr>
                <a:t>추가</a:t>
              </a:r>
              <a:endParaRPr lang="en-US" altLang="ko-KR" sz="900" b="1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992" y="1123388"/>
            <a:ext cx="3874368" cy="329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오각형 30"/>
          <p:cNvSpPr/>
          <p:nvPr/>
        </p:nvSpPr>
        <p:spPr>
          <a:xfrm>
            <a:off x="3937992" y="898362"/>
            <a:ext cx="1654717" cy="193123"/>
          </a:xfrm>
          <a:prstGeom prst="homePlate">
            <a:avLst/>
          </a:prstGeom>
          <a:solidFill>
            <a:schemeClr val="accent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4047" tIns="87023" rIns="174047" bIns="87023" rtlCol="0" anchor="ctr"/>
          <a:lstStyle/>
          <a:p>
            <a:pPr algn="ctr"/>
            <a:r>
              <a:rPr lang="en-US" altLang="ko-KR" sz="1000" b="1" smtClean="0">
                <a:solidFill>
                  <a:schemeClr val="tx2">
                    <a:lumMod val="50000"/>
                  </a:schemeClr>
                </a:solidFill>
              </a:rPr>
              <a:t>MineMapSpec.cs</a:t>
            </a:r>
            <a:endParaRPr lang="ko-KR" altLang="en-US" sz="1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92380" y="1121946"/>
            <a:ext cx="881947" cy="736868"/>
          </a:xfrm>
          <a:prstGeom prst="roundRect">
            <a:avLst>
              <a:gd name="adj" fmla="val 0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3" name="직사각형 32"/>
          <p:cNvSpPr/>
          <p:nvPr/>
        </p:nvSpPr>
        <p:spPr>
          <a:xfrm>
            <a:off x="5592709" y="1263639"/>
            <a:ext cx="17085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FFC000"/>
                </a:solidFill>
              </a:rPr>
              <a:t>매개변수에 명시해놓은</a:t>
            </a:r>
            <a:endParaRPr lang="en-US" altLang="ko-KR" sz="1100" b="1">
              <a:solidFill>
                <a:srgbClr val="FFC000"/>
              </a:solidFill>
            </a:endParaRPr>
          </a:p>
          <a:p>
            <a:r>
              <a:rPr lang="en-US" altLang="ko-KR" sz="1100" b="1" smtClean="0">
                <a:solidFill>
                  <a:srgbClr val="FFC000"/>
                </a:solidFill>
              </a:rPr>
              <a:t>InlineData</a:t>
            </a:r>
            <a:r>
              <a:rPr lang="ko-KR" altLang="en-US" sz="1100" b="1" smtClean="0">
                <a:solidFill>
                  <a:srgbClr val="FFC000"/>
                </a:solidFill>
              </a:rPr>
              <a:t>를 </a:t>
            </a:r>
            <a:r>
              <a:rPr lang="en-US" altLang="ko-KR" sz="1100" b="1" smtClean="0">
                <a:solidFill>
                  <a:srgbClr val="FFC000"/>
                </a:solidFill>
              </a:rPr>
              <a:t>Input</a:t>
            </a:r>
            <a:endParaRPr lang="en-US" altLang="ko-KR" sz="1100" b="1">
              <a:solidFill>
                <a:srgbClr val="FFC000"/>
              </a:solidFill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4874327" y="1263639"/>
            <a:ext cx="739130" cy="576064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392" y="1115456"/>
            <a:ext cx="1755048" cy="1551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7611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Term Project </a:t>
            </a:r>
            <a:r>
              <a:rPr lang="ko-KR" altLang="en-US" dirty="0" err="1"/>
              <a:t>지뢰찾기</a:t>
            </a:r>
            <a:r>
              <a:rPr lang="ko-KR" altLang="en-US" dirty="0"/>
              <a:t> </a:t>
            </a:r>
            <a:r>
              <a:rPr lang="en-US" altLang="ko-KR" dirty="0"/>
              <a:t>Ver. Console TEST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63037" y="1232118"/>
            <a:ext cx="1674168" cy="1007169"/>
            <a:chOff x="155556" y="915566"/>
            <a:chExt cx="1674168" cy="1007169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556" y="915566"/>
              <a:ext cx="1674168" cy="10071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357436" y="1430670"/>
              <a:ext cx="1152128" cy="288032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158356" y="508728"/>
            <a:ext cx="1245292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smtClean="0">
                <a:latin typeface="+mn-ea"/>
                <a:cs typeface="Segoe UI" pitchFamily="34" charset="0"/>
              </a:rPr>
              <a:t>TDD</a:t>
            </a: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992" y="1123388"/>
            <a:ext cx="3874368" cy="329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오각형 30"/>
          <p:cNvSpPr/>
          <p:nvPr/>
        </p:nvSpPr>
        <p:spPr>
          <a:xfrm>
            <a:off x="3937992" y="898362"/>
            <a:ext cx="1654717" cy="193123"/>
          </a:xfrm>
          <a:prstGeom prst="homePlate">
            <a:avLst/>
          </a:prstGeom>
          <a:solidFill>
            <a:schemeClr val="accent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4047" tIns="87023" rIns="174047" bIns="87023" rtlCol="0" anchor="ctr"/>
          <a:lstStyle/>
          <a:p>
            <a:pPr algn="ctr"/>
            <a:r>
              <a:rPr lang="en-US" altLang="ko-KR" sz="1000" b="1" smtClean="0">
                <a:solidFill>
                  <a:schemeClr val="tx2">
                    <a:lumMod val="50000"/>
                  </a:schemeClr>
                </a:solidFill>
              </a:rPr>
              <a:t>MineMapSpec.cs</a:t>
            </a:r>
            <a:endParaRPr lang="ko-KR" altLang="en-US" sz="1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392" y="1115456"/>
            <a:ext cx="1755048" cy="1551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863" y="1736699"/>
            <a:ext cx="2542626" cy="2086055"/>
          </a:xfrm>
          <a:prstGeom prst="rect">
            <a:avLst/>
          </a:prstGeom>
          <a:solidFill>
            <a:srgbClr val="FFFFFF">
              <a:shade val="85000"/>
            </a:srgbClr>
          </a:solidFill>
          <a:ln w="38100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12134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992" y="1123388"/>
            <a:ext cx="3874368" cy="329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Term Project </a:t>
            </a:r>
            <a:r>
              <a:rPr lang="ko-KR" altLang="en-US" dirty="0" err="1"/>
              <a:t>지뢰찾기</a:t>
            </a:r>
            <a:r>
              <a:rPr lang="ko-KR" altLang="en-US" dirty="0"/>
              <a:t> </a:t>
            </a:r>
            <a:r>
              <a:rPr lang="en-US" altLang="ko-KR" dirty="0"/>
              <a:t>Ver. Console TEST</a:t>
            </a:r>
            <a:endParaRPr lang="ko-KR" altLang="en-US" dirty="0"/>
          </a:p>
        </p:txBody>
      </p:sp>
      <p:sp>
        <p:nvSpPr>
          <p:cNvPr id="7" name="오각형 6"/>
          <p:cNvSpPr/>
          <p:nvPr/>
        </p:nvSpPr>
        <p:spPr>
          <a:xfrm>
            <a:off x="3937992" y="898362"/>
            <a:ext cx="1654717" cy="193123"/>
          </a:xfrm>
          <a:prstGeom prst="homePlate">
            <a:avLst/>
          </a:prstGeom>
          <a:solidFill>
            <a:schemeClr val="accent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4047" tIns="87023" rIns="174047" bIns="87023" rtlCol="0" anchor="ctr"/>
          <a:lstStyle/>
          <a:p>
            <a:pPr algn="ctr"/>
            <a:r>
              <a:rPr lang="en-US" altLang="ko-KR" sz="1000" b="1" smtClean="0">
                <a:solidFill>
                  <a:schemeClr val="tx2">
                    <a:lumMod val="50000"/>
                  </a:schemeClr>
                </a:solidFill>
              </a:rPr>
              <a:t>MineMapSpec.cs</a:t>
            </a:r>
            <a:endParaRPr lang="ko-KR" altLang="en-US" sz="1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263037" y="1232118"/>
            <a:ext cx="1674168" cy="1007169"/>
            <a:chOff x="155556" y="915566"/>
            <a:chExt cx="1674168" cy="1007169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556" y="915566"/>
              <a:ext cx="1674168" cy="10071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모서리가 둥근 직사각형 19"/>
            <p:cNvSpPr/>
            <p:nvPr/>
          </p:nvSpPr>
          <p:spPr>
            <a:xfrm>
              <a:off x="357436" y="1430670"/>
              <a:ext cx="1152128" cy="288032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158356" y="508728"/>
            <a:ext cx="1245292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smtClean="0">
                <a:latin typeface="+mn-ea"/>
                <a:cs typeface="Segoe UI" pitchFamily="34" charset="0"/>
              </a:rPr>
              <a:t>TDD</a:t>
            </a:r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392" y="1109040"/>
            <a:ext cx="1741735" cy="1564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9494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Term Project </a:t>
            </a:r>
            <a:r>
              <a:rPr lang="ko-KR" altLang="en-US" smtClean="0"/>
              <a:t>지뢰찾기 </a:t>
            </a:r>
            <a:r>
              <a:rPr lang="en-US" altLang="ko-KR" smtClean="0"/>
              <a:t>Ver. Console</a:t>
            </a:r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3"/>
          <a:stretch/>
        </p:blipFill>
        <p:spPr bwMode="auto">
          <a:xfrm>
            <a:off x="3134256" y="952848"/>
            <a:ext cx="2949912" cy="4190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오각형 5"/>
          <p:cNvSpPr/>
          <p:nvPr/>
        </p:nvSpPr>
        <p:spPr>
          <a:xfrm>
            <a:off x="3124188" y="759725"/>
            <a:ext cx="1205634" cy="193123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4047" tIns="87023" rIns="174047" bIns="87023" rtlCol="0" anchor="ctr"/>
          <a:lstStyle/>
          <a:p>
            <a:pPr algn="ctr"/>
            <a:r>
              <a:rPr lang="en-US" altLang="ko-KR" sz="1000" b="1" smtClean="0">
                <a:solidFill>
                  <a:schemeClr val="tx2">
                    <a:lumMod val="50000"/>
                  </a:schemeClr>
                </a:solidFill>
              </a:rPr>
              <a:t>MineMap.cs</a:t>
            </a:r>
            <a:endParaRPr lang="ko-KR" altLang="en-US" sz="1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952847"/>
            <a:ext cx="2088232" cy="3902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오각형 7"/>
          <p:cNvSpPr/>
          <p:nvPr/>
        </p:nvSpPr>
        <p:spPr>
          <a:xfrm>
            <a:off x="6228184" y="759725"/>
            <a:ext cx="1205634" cy="193123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4047" tIns="87023" rIns="174047" bIns="87023" rtlCol="0" anchor="ctr"/>
          <a:lstStyle/>
          <a:p>
            <a:pPr algn="ctr"/>
            <a:r>
              <a:rPr lang="en-US" altLang="ko-KR" sz="1000" b="1" smtClean="0">
                <a:solidFill>
                  <a:schemeClr val="tx2">
                    <a:lumMod val="50000"/>
                  </a:schemeClr>
                </a:solidFill>
              </a:rPr>
              <a:t>MineItem.cs</a:t>
            </a:r>
            <a:endParaRPr lang="ko-KR" altLang="en-US" sz="1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52846"/>
            <a:ext cx="1600955" cy="879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395536" y="1491630"/>
            <a:ext cx="1152128" cy="288032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179512" y="1995718"/>
            <a:ext cx="1512168" cy="288000"/>
          </a:xfrm>
          <a:prstGeom prst="wedgeRoundRectCallout">
            <a:avLst>
              <a:gd name="adj1" fmla="val 3710"/>
              <a:gd name="adj2" fmla="val -104839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smtClean="0">
                <a:solidFill>
                  <a:schemeClr val="tx1"/>
                </a:solidFill>
              </a:rPr>
              <a:t>MineMap.cs </a:t>
            </a:r>
            <a:r>
              <a:rPr lang="ko-KR" altLang="en-US" sz="900" b="1" smtClean="0">
                <a:solidFill>
                  <a:schemeClr val="tx1"/>
                </a:solidFill>
              </a:rPr>
              <a:t>추가</a:t>
            </a:r>
            <a:endParaRPr lang="en-US" altLang="ko-KR" sz="900" b="1" smtClean="0">
              <a:solidFill>
                <a:schemeClr val="tx1"/>
              </a:solidFill>
            </a:endParaRPr>
          </a:p>
          <a:p>
            <a:pPr algn="ctr"/>
            <a:r>
              <a:rPr lang="en-US" altLang="ko-KR" sz="900" b="1" smtClean="0">
                <a:solidFill>
                  <a:schemeClr val="tx1"/>
                </a:solidFill>
              </a:rPr>
              <a:t>MineItem.cs</a:t>
            </a:r>
            <a:r>
              <a:rPr lang="en-US" altLang="ko-KR" sz="900" b="1">
                <a:solidFill>
                  <a:schemeClr val="tx1"/>
                </a:solidFill>
              </a:rPr>
              <a:t> </a:t>
            </a:r>
            <a:r>
              <a:rPr lang="ko-KR" altLang="en-US" sz="900" b="1" smtClean="0">
                <a:solidFill>
                  <a:schemeClr val="tx1"/>
                </a:solidFill>
              </a:rPr>
              <a:t>추가</a:t>
            </a:r>
            <a:endParaRPr lang="en-US" altLang="ko-KR" sz="900" b="1" smtClean="0">
              <a:solidFill>
                <a:schemeClr val="tx1"/>
              </a:solidFill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2123728" y="2113273"/>
            <a:ext cx="833706" cy="288000"/>
          </a:xfrm>
          <a:prstGeom prst="wedgeRoundRectCallout">
            <a:avLst>
              <a:gd name="adj1" fmla="val 100555"/>
              <a:gd name="adj2" fmla="val -157169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smtClean="0">
                <a:solidFill>
                  <a:schemeClr val="tx1"/>
                </a:solidFill>
              </a:rPr>
              <a:t>변수 선언</a:t>
            </a:r>
            <a:endParaRPr lang="en-US" altLang="ko-KR" sz="900" b="1" smtClean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457084" y="1383123"/>
            <a:ext cx="2411060" cy="82435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2123728" y="3003798"/>
            <a:ext cx="835274" cy="288000"/>
          </a:xfrm>
          <a:prstGeom prst="wedgeRoundRectCallout">
            <a:avLst>
              <a:gd name="adj1" fmla="val 89556"/>
              <a:gd name="adj2" fmla="val 171431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smtClean="0">
                <a:solidFill>
                  <a:schemeClr val="tx1"/>
                </a:solidFill>
              </a:rPr>
              <a:t>함수 구현</a:t>
            </a:r>
            <a:endParaRPr lang="en-US" altLang="ko-KR" sz="900" b="1" smtClean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457084" y="2257273"/>
            <a:ext cx="2411060" cy="2690741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7740352" y="677768"/>
            <a:ext cx="1080120" cy="288000"/>
          </a:xfrm>
          <a:prstGeom prst="wedgeRoundRectCallout">
            <a:avLst>
              <a:gd name="adj1" fmla="val -59782"/>
              <a:gd name="adj2" fmla="val 143870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smtClean="0">
                <a:solidFill>
                  <a:schemeClr val="tx1"/>
                </a:solidFill>
              </a:rPr>
              <a:t>Property </a:t>
            </a:r>
            <a:r>
              <a:rPr lang="ko-KR" altLang="en-US" sz="900" b="1" smtClean="0">
                <a:solidFill>
                  <a:schemeClr val="tx1"/>
                </a:solidFill>
              </a:rPr>
              <a:t>구현</a:t>
            </a:r>
            <a:endParaRPr lang="en-US" altLang="ko-KR" sz="900" b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65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Term Project </a:t>
            </a:r>
            <a:r>
              <a:rPr lang="ko-KR" altLang="en-US" smtClean="0"/>
              <a:t>지뢰찾기 </a:t>
            </a:r>
            <a:r>
              <a:rPr lang="en-US" altLang="ko-KR"/>
              <a:t>Ver.Console</a:t>
            </a:r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918797"/>
            <a:ext cx="2768815" cy="415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오각형 4"/>
          <p:cNvSpPr/>
          <p:nvPr/>
        </p:nvSpPr>
        <p:spPr>
          <a:xfrm>
            <a:off x="1477144" y="725674"/>
            <a:ext cx="1205634" cy="193123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4047" tIns="87023" rIns="174047" bIns="87023" rtlCol="0" anchor="ctr"/>
          <a:lstStyle/>
          <a:p>
            <a:pPr algn="ctr"/>
            <a:r>
              <a:rPr lang="en-US" altLang="ko-KR" sz="1000" b="1" smtClean="0">
                <a:solidFill>
                  <a:schemeClr val="tx2">
                    <a:lumMod val="50000"/>
                  </a:schemeClr>
                </a:solidFill>
              </a:rPr>
              <a:t>Program.cs</a:t>
            </a:r>
            <a:endParaRPr lang="ko-KR" altLang="en-US" sz="1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125473" y="1926909"/>
            <a:ext cx="1278175" cy="288000"/>
          </a:xfrm>
          <a:prstGeom prst="wedgeRoundRectCallout">
            <a:avLst>
              <a:gd name="adj1" fmla="val 55109"/>
              <a:gd name="adj2" fmla="val -155109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smtClean="0">
                <a:solidFill>
                  <a:schemeClr val="tx1"/>
                </a:solidFill>
              </a:rPr>
              <a:t>Main() </a:t>
            </a:r>
            <a:r>
              <a:rPr lang="ko-KR" altLang="en-US" sz="900" b="1" smtClean="0">
                <a:solidFill>
                  <a:schemeClr val="tx1"/>
                </a:solidFill>
              </a:rPr>
              <a:t>구현</a:t>
            </a:r>
            <a:endParaRPr lang="en-US" altLang="ko-KR" sz="900" b="1" smtClean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" t="13044" r="12662" b="13365"/>
          <a:stretch/>
        </p:blipFill>
        <p:spPr bwMode="auto">
          <a:xfrm>
            <a:off x="6228184" y="1059582"/>
            <a:ext cx="2405196" cy="2178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오른쪽 화살표 7"/>
          <p:cNvSpPr/>
          <p:nvPr/>
        </p:nvSpPr>
        <p:spPr>
          <a:xfrm>
            <a:off x="4788024" y="1275606"/>
            <a:ext cx="980302" cy="48557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228184" y="6708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latin typeface="+mn-ea"/>
                <a:ea typeface="+mn-ea"/>
              </a:rPr>
              <a:t>실행결</a:t>
            </a:r>
            <a:r>
              <a:rPr lang="ko-KR" altLang="en-US" b="1">
                <a:latin typeface="+mn-ea"/>
                <a:ea typeface="+mn-ea"/>
              </a:rPr>
              <a:t>과</a:t>
            </a:r>
            <a:endParaRPr lang="ko-KR" altLang="en-US" b="1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9357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23850" y="0"/>
            <a:ext cx="8229600" cy="519113"/>
          </a:xfrm>
        </p:spPr>
        <p:txBody>
          <a:bodyPr/>
          <a:lstStyle/>
          <a:p>
            <a:r>
              <a:rPr lang="en-US" altLang="ko-KR" dirty="0"/>
              <a:t>Term Project </a:t>
            </a:r>
            <a:r>
              <a:rPr lang="ko-KR" altLang="en-US" dirty="0" err="1"/>
              <a:t>지</a:t>
            </a:r>
            <a:r>
              <a:rPr lang="ko-KR" altLang="en-US" dirty="0" err="1" smtClean="0"/>
              <a:t>뢰찾기</a:t>
            </a:r>
            <a:r>
              <a:rPr lang="ko-KR" altLang="en-US" dirty="0" smtClean="0"/>
              <a:t> </a:t>
            </a:r>
            <a:r>
              <a:rPr lang="en-US" altLang="ko-KR" dirty="0"/>
              <a:t>Ver. WPF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8397" y="3705889"/>
            <a:ext cx="174031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KoPub돋움체 Bold"/>
                <a:ea typeface="KoPub돋움체 Bold"/>
              </a:rPr>
              <a:t>Windows</a:t>
            </a:r>
          </a:p>
          <a:p>
            <a:pPr algn="ctr"/>
            <a:r>
              <a:rPr lang="en-US" altLang="ko-KR" sz="2000" b="1" dirty="0" smtClean="0">
                <a:latin typeface="KoPub돋움체 Bold"/>
                <a:ea typeface="KoPub돋움체 Bold"/>
              </a:rPr>
              <a:t>Presentation</a:t>
            </a:r>
          </a:p>
          <a:p>
            <a:pPr algn="ctr"/>
            <a:r>
              <a:rPr lang="en-US" altLang="ko-KR" sz="2000" b="1" dirty="0" err="1" smtClean="0">
                <a:latin typeface="KoPub돋움체 Bold"/>
                <a:ea typeface="KoPub돋움체 Bold"/>
              </a:rPr>
              <a:t>Fonundation</a:t>
            </a:r>
            <a:endParaRPr lang="en-US" altLang="ko-KR" sz="2000" b="1" dirty="0" smtClean="0">
              <a:latin typeface="KoPub돋움체 Bold"/>
              <a:ea typeface="KoPub돋움체 Bold"/>
            </a:endParaRPr>
          </a:p>
        </p:txBody>
      </p:sp>
      <p:sp>
        <p:nvSpPr>
          <p:cNvPr id="14" name="십자형 13"/>
          <p:cNvSpPr/>
          <p:nvPr/>
        </p:nvSpPr>
        <p:spPr>
          <a:xfrm>
            <a:off x="6012160" y="2073661"/>
            <a:ext cx="450890" cy="428374"/>
          </a:xfrm>
          <a:prstGeom prst="plus">
            <a:avLst>
              <a:gd name="adj" fmla="val 4186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5" name="TextBox 14"/>
          <p:cNvSpPr txBox="1"/>
          <p:nvPr/>
        </p:nvSpPr>
        <p:spPr>
          <a:xfrm>
            <a:off x="3790273" y="3720156"/>
            <a:ext cx="158523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KoPub돋움체 Bold"/>
                <a:ea typeface="KoPub돋움체 Bold"/>
              </a:rPr>
              <a:t>Model</a:t>
            </a:r>
          </a:p>
          <a:p>
            <a:pPr algn="ctr"/>
            <a:r>
              <a:rPr lang="en-US" altLang="ko-KR" sz="2000" b="1" dirty="0" smtClean="0">
                <a:latin typeface="KoPub돋움체 Bold"/>
                <a:ea typeface="KoPub돋움체 Bold"/>
              </a:rPr>
              <a:t>View</a:t>
            </a:r>
            <a:br>
              <a:rPr lang="en-US" altLang="ko-KR" sz="2000" b="1" dirty="0" smtClean="0">
                <a:latin typeface="KoPub돋움체 Bold"/>
                <a:ea typeface="KoPub돋움체 Bold"/>
              </a:rPr>
            </a:br>
            <a:r>
              <a:rPr lang="en-US" altLang="ko-KR" sz="2000" b="1" dirty="0" err="1" smtClean="0">
                <a:latin typeface="KoPub돋움체 Bold"/>
                <a:ea typeface="KoPub돋움체 Bold"/>
              </a:rPr>
              <a:t>View</a:t>
            </a:r>
            <a:r>
              <a:rPr lang="en-US" altLang="ko-KR" sz="2000" b="1" dirty="0" err="1">
                <a:latin typeface="KoPub돋움체 Bold"/>
                <a:ea typeface="KoPub돋움체 Bold"/>
              </a:rPr>
              <a:t>M</a:t>
            </a:r>
            <a:r>
              <a:rPr lang="en-US" altLang="ko-KR" sz="2000" b="1" dirty="0" err="1" smtClean="0">
                <a:latin typeface="KoPub돋움체 Bold"/>
                <a:ea typeface="KoPub돋움체 Bold"/>
              </a:rPr>
              <a:t>odel</a:t>
            </a:r>
            <a:endParaRPr lang="en-US" altLang="ko-KR" sz="2000" b="1" dirty="0" smtClean="0">
              <a:latin typeface="KoPub돋움체 Bold"/>
              <a:ea typeface="KoPub돋움체 Bol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39348" y="3736072"/>
            <a:ext cx="183621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KoPub돋움체 Bold"/>
                <a:ea typeface="KoPub돋움체 Bold"/>
              </a:rPr>
              <a:t>Test Driven</a:t>
            </a:r>
          </a:p>
          <a:p>
            <a:pPr algn="ctr"/>
            <a:r>
              <a:rPr lang="en-US" altLang="ko-KR" sz="2000" b="1" dirty="0" smtClean="0">
                <a:latin typeface="KoPub돋움체 Bold"/>
                <a:ea typeface="KoPub돋움체 Bold"/>
              </a:rPr>
              <a:t>Development</a:t>
            </a:r>
          </a:p>
        </p:txBody>
      </p:sp>
      <p:sp>
        <p:nvSpPr>
          <p:cNvPr id="17" name="타원 16"/>
          <p:cNvSpPr/>
          <p:nvPr/>
        </p:nvSpPr>
        <p:spPr>
          <a:xfrm>
            <a:off x="633336" y="1347614"/>
            <a:ext cx="1850432" cy="18504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/>
              <a:t>WPF</a:t>
            </a:r>
          </a:p>
        </p:txBody>
      </p:sp>
      <p:sp>
        <p:nvSpPr>
          <p:cNvPr id="18" name="타원 17"/>
          <p:cNvSpPr/>
          <p:nvPr/>
        </p:nvSpPr>
        <p:spPr>
          <a:xfrm>
            <a:off x="3657672" y="1361879"/>
            <a:ext cx="1850432" cy="185043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/>
              <a:t>MVVM</a:t>
            </a:r>
          </a:p>
        </p:txBody>
      </p:sp>
      <p:sp>
        <p:nvSpPr>
          <p:cNvPr id="19" name="십자형 18"/>
          <p:cNvSpPr/>
          <p:nvPr/>
        </p:nvSpPr>
        <p:spPr>
          <a:xfrm>
            <a:off x="2771800" y="1995686"/>
            <a:ext cx="450890" cy="428374"/>
          </a:xfrm>
          <a:prstGeom prst="plus">
            <a:avLst>
              <a:gd name="adj" fmla="val 4186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0" name="타원 19"/>
          <p:cNvSpPr/>
          <p:nvPr/>
        </p:nvSpPr>
        <p:spPr>
          <a:xfrm>
            <a:off x="6732240" y="1404262"/>
            <a:ext cx="1850432" cy="18504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/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2893757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Term Project </a:t>
            </a:r>
            <a:r>
              <a:rPr lang="ko-KR" altLang="en-US" dirty="0" err="1" smtClean="0"/>
              <a:t>지뢰찾기</a:t>
            </a:r>
            <a:r>
              <a:rPr lang="ko-KR" altLang="en-US" dirty="0" smtClean="0"/>
              <a:t> </a:t>
            </a:r>
            <a:r>
              <a:rPr lang="en-US" altLang="ko-KR" dirty="0"/>
              <a:t>Ver. WPF</a:t>
            </a:r>
            <a:endParaRPr lang="ko-KR" altLang="en-US" dirty="0"/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6"/>
          <a:stretch/>
        </p:blipFill>
        <p:spPr bwMode="auto">
          <a:xfrm>
            <a:off x="899592" y="1041951"/>
            <a:ext cx="6825615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>
            <a:off x="2946296" y="2698135"/>
            <a:ext cx="1440160" cy="0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75856" y="273725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mtClean="0">
                <a:solidFill>
                  <a:srgbClr val="FF0000"/>
                </a:solidFill>
                <a:latin typeface="+mn-ea"/>
                <a:ea typeface="+mn-ea"/>
              </a:rPr>
              <a:t>정체기</a:t>
            </a:r>
            <a:endParaRPr lang="ko-KR" altLang="en-US" sz="1600" b="1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121565" y="3723878"/>
            <a:ext cx="4283313" cy="1227021"/>
            <a:chOff x="2483768" y="3454951"/>
            <a:chExt cx="4283313" cy="1227021"/>
          </a:xfrm>
        </p:grpSpPr>
        <p:sp>
          <p:nvSpPr>
            <p:cNvPr id="24" name="TextBox 23"/>
            <p:cNvSpPr txBox="1"/>
            <p:nvPr/>
          </p:nvSpPr>
          <p:spPr>
            <a:xfrm>
              <a:off x="2483768" y="3454951"/>
              <a:ext cx="17011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b="1" smtClean="0">
                  <a:latin typeface="+mn-lt"/>
                  <a:ea typeface="+mn-ea"/>
                </a:rPr>
                <a:t>MVVM </a:t>
              </a:r>
              <a:r>
                <a:rPr lang="ko-KR" altLang="en-US" sz="1200" b="1" smtClean="0">
                  <a:latin typeface="+mn-lt"/>
                  <a:ea typeface="+mn-ea"/>
                </a:rPr>
                <a:t>구현 미숙</a:t>
              </a:r>
              <a:endParaRPr lang="en-US" altLang="ko-KR" sz="1200" b="1" smtClean="0">
                <a:latin typeface="+mn-lt"/>
                <a:ea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smtClean="0">
                  <a:latin typeface="+mn-lt"/>
                </a:rPr>
                <a:t> </a:t>
              </a:r>
              <a:endParaRPr lang="en-US" altLang="ko-KR" sz="1200" b="1" smtClean="0">
                <a:latin typeface="+mn-lt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658264" y="3801731"/>
              <a:ext cx="4108817" cy="8802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altLang="ko-KR" sz="1200" b="1" smtClean="0"/>
                <a:t>View – ViewModel – Model</a:t>
              </a:r>
              <a:r>
                <a:rPr lang="ko-KR" altLang="en-US" sz="1200" b="1" smtClean="0"/>
                <a:t>의 연결 방법</a:t>
              </a:r>
              <a:endParaRPr lang="en-US" altLang="ko-KR" sz="1200" b="1" smtClean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ko-KR" altLang="en-US" sz="1200" b="1" smtClean="0"/>
                <a:t>기능 사용의 이해 부족 </a:t>
              </a:r>
              <a:endParaRPr lang="en-US" altLang="ko-KR" sz="1200" b="1" smtClean="0"/>
            </a:p>
            <a:p>
              <a:pPr>
                <a:lnSpc>
                  <a:spcPct val="150000"/>
                </a:lnSpc>
              </a:pPr>
              <a:r>
                <a:rPr lang="en-US" altLang="ko-KR" sz="1200" b="1"/>
                <a:t> </a:t>
              </a:r>
              <a:r>
                <a:rPr lang="en-US" altLang="ko-KR" sz="1200" b="1" smtClean="0"/>
                <a:t>    (ex: Observable, PropertyChanged, DataContext …)</a:t>
              </a:r>
              <a:endParaRPr lang="en-US" altLang="ko-KR" sz="1200" b="1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72594" y="3075806"/>
            <a:ext cx="8583666" cy="1512168"/>
            <a:chOff x="148529" y="3532255"/>
            <a:chExt cx="8583666" cy="1512168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29" y="3730929"/>
              <a:ext cx="1255119" cy="1104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323528" y="4798202"/>
              <a:ext cx="12442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smtClean="0">
                  <a:latin typeface="+mn-ea"/>
                  <a:ea typeface="+mn-ea"/>
                </a:rPr>
                <a:t>Logic Creator</a:t>
              </a:r>
              <a:endParaRPr lang="ko-KR" altLang="en-US" sz="1000" dirty="0" smtClean="0">
                <a:latin typeface="+mn-ea"/>
                <a:ea typeface="+mn-ea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641225" y="4756391"/>
              <a:ext cx="10352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smtClean="0">
                  <a:latin typeface="+mn-ea"/>
                  <a:ea typeface="+mn-ea"/>
                </a:rPr>
                <a:t>Visual Studio</a:t>
              </a:r>
              <a:endParaRPr lang="ko-KR" altLang="en-US" sz="1000" dirty="0" smtClean="0">
                <a:latin typeface="+mn-ea"/>
                <a:ea typeface="+mn-ea"/>
              </a:endParaRPr>
            </a:p>
          </p:txBody>
        </p:sp>
        <p:pic>
          <p:nvPicPr>
            <p:cNvPr id="21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2320" y="3676271"/>
              <a:ext cx="1279875" cy="11317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6562333" y="3532255"/>
              <a:ext cx="889987" cy="3723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smtClean="0">
                  <a:solidFill>
                    <a:srgbClr val="FF0000"/>
                  </a:solidFill>
                  <a:latin typeface="+mn-lt"/>
                </a:rPr>
                <a:t>비절차</a:t>
              </a:r>
              <a:r>
                <a:rPr lang="ko-KR" altLang="en-US" sz="1400" b="1">
                  <a:solidFill>
                    <a:srgbClr val="FF0000"/>
                  </a:solidFill>
                  <a:latin typeface="+mn-lt"/>
                </a:rPr>
                <a:t>적</a:t>
              </a:r>
              <a:endParaRPr lang="en-US" altLang="ko-KR" sz="1400" b="1" smtClean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331640" y="3579862"/>
              <a:ext cx="713657" cy="3723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smtClean="0">
                  <a:solidFill>
                    <a:srgbClr val="FF0000"/>
                  </a:solidFill>
                  <a:latin typeface="+mn-lt"/>
                </a:rPr>
                <a:t>절차적</a:t>
              </a:r>
              <a:endParaRPr lang="en-US" altLang="ko-KR" sz="1400" b="1" smtClean="0">
                <a:solidFill>
                  <a:srgbClr val="FF0000"/>
                </a:solidFill>
                <a:latin typeface="+mn-lt"/>
              </a:endParaRPr>
            </a:p>
          </p:txBody>
        </p:sp>
        <p:cxnSp>
          <p:nvCxnSpPr>
            <p:cNvPr id="29" name="직선 화살표 연결선 28"/>
            <p:cNvCxnSpPr/>
            <p:nvPr/>
          </p:nvCxnSpPr>
          <p:spPr>
            <a:xfrm>
              <a:off x="2071162" y="3766035"/>
              <a:ext cx="4491171" cy="10498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3837632" y="3808270"/>
              <a:ext cx="603050" cy="4140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smtClean="0">
                  <a:solidFill>
                    <a:srgbClr val="FF0000"/>
                  </a:solidFill>
                  <a:latin typeface="+mn-lt"/>
                </a:rPr>
                <a:t>GAP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487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275606"/>
            <a:ext cx="3266703" cy="3123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426222" y="2884679"/>
            <a:ext cx="1409473" cy="63292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mtClean="0"/>
              <a:t>게임패널</a:t>
            </a:r>
            <a:endParaRPr lang="ko-KR" altLang="en-US" sz="2400" dirty="0"/>
          </a:p>
        </p:txBody>
      </p:sp>
      <p:cxnSp>
        <p:nvCxnSpPr>
          <p:cNvPr id="20" name="직선 화살표 연결선 19"/>
          <p:cNvCxnSpPr>
            <a:stCxn id="19" idx="3"/>
          </p:cNvCxnSpPr>
          <p:nvPr/>
        </p:nvCxnSpPr>
        <p:spPr>
          <a:xfrm>
            <a:off x="1835695" y="1314030"/>
            <a:ext cx="2160241" cy="396043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8" idx="3"/>
          </p:cNvCxnSpPr>
          <p:nvPr/>
        </p:nvCxnSpPr>
        <p:spPr>
          <a:xfrm>
            <a:off x="1835695" y="3201141"/>
            <a:ext cx="1314180" cy="80955"/>
          </a:xfrm>
          <a:prstGeom prst="straightConnector1">
            <a:avLst/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6948265" y="2092072"/>
            <a:ext cx="1440160" cy="643191"/>
          </a:xfrm>
          <a:prstGeom prst="rect">
            <a:avLst/>
          </a:prstGeom>
          <a:solidFill>
            <a:srgbClr val="6600CC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버튼</a:t>
            </a:r>
            <a:endParaRPr lang="ko-KR" altLang="en-US" sz="2400" dirty="0"/>
          </a:p>
        </p:txBody>
      </p:sp>
      <p:sp>
        <p:nvSpPr>
          <p:cNvPr id="19" name="직사각형 18"/>
          <p:cNvSpPr/>
          <p:nvPr/>
        </p:nvSpPr>
        <p:spPr>
          <a:xfrm>
            <a:off x="426223" y="992413"/>
            <a:ext cx="1409472" cy="64323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mtClean="0"/>
              <a:t>재시작</a:t>
            </a:r>
            <a:endParaRPr lang="ko-KR" altLang="en-US" sz="2400" dirty="0"/>
          </a:p>
        </p:txBody>
      </p:sp>
      <p:sp>
        <p:nvSpPr>
          <p:cNvPr id="27" name="직사각형 26"/>
          <p:cNvSpPr/>
          <p:nvPr/>
        </p:nvSpPr>
        <p:spPr>
          <a:xfrm>
            <a:off x="4126006" y="1419622"/>
            <a:ext cx="846322" cy="580903"/>
          </a:xfrm>
          <a:prstGeom prst="rect">
            <a:avLst/>
          </a:prstGeom>
          <a:noFill/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149875" y="2092072"/>
            <a:ext cx="2790278" cy="2207870"/>
          </a:xfrm>
          <a:prstGeom prst="rect">
            <a:avLst/>
          </a:pr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148064" y="2735263"/>
            <a:ext cx="402640" cy="298833"/>
          </a:xfrm>
          <a:prstGeom prst="rect">
            <a:avLst/>
          </a:prstGeom>
          <a:noFill/>
          <a:ln w="50800">
            <a:solidFill>
              <a:srgbClr val="66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 flipH="1">
            <a:off x="5550704" y="2413667"/>
            <a:ext cx="1604597" cy="423757"/>
          </a:xfrm>
          <a:prstGeom prst="straightConnector1">
            <a:avLst/>
          </a:prstGeom>
          <a:ln w="889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323850" y="0"/>
            <a:ext cx="8229600" cy="519113"/>
          </a:xfrm>
        </p:spPr>
        <p:txBody>
          <a:bodyPr/>
          <a:lstStyle/>
          <a:p>
            <a:r>
              <a:rPr lang="en-US" altLang="ko-KR" smtClean="0"/>
              <a:t>Term Project </a:t>
            </a:r>
            <a:r>
              <a:rPr lang="ko-KR" altLang="en-US" smtClean="0"/>
              <a:t>지뢰찾기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293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275606"/>
            <a:ext cx="3266703" cy="3123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426223" y="2735263"/>
            <a:ext cx="1265504" cy="7823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/>
              <a:t>Binding MineMap</a:t>
            </a:r>
          </a:p>
          <a:p>
            <a:pPr algn="ctr"/>
            <a:r>
              <a:rPr lang="en-US" altLang="ko-KR" sz="1600"/>
              <a:t>ViewModel</a:t>
            </a:r>
            <a:endParaRPr lang="ko-KR" altLang="en-US" sz="1600" dirty="0"/>
          </a:p>
        </p:txBody>
      </p:sp>
      <p:cxnSp>
        <p:nvCxnSpPr>
          <p:cNvPr id="20" name="직선 화살표 연결선 19"/>
          <p:cNvCxnSpPr>
            <a:stCxn id="19" idx="3"/>
          </p:cNvCxnSpPr>
          <p:nvPr/>
        </p:nvCxnSpPr>
        <p:spPr>
          <a:xfrm>
            <a:off x="1691727" y="1131590"/>
            <a:ext cx="2304209" cy="578483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8" idx="3"/>
          </p:cNvCxnSpPr>
          <p:nvPr/>
        </p:nvCxnSpPr>
        <p:spPr>
          <a:xfrm>
            <a:off x="1691727" y="3126433"/>
            <a:ext cx="1458148" cy="155663"/>
          </a:xfrm>
          <a:prstGeom prst="straightConnector1">
            <a:avLst/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6948265" y="2053036"/>
            <a:ext cx="1512168" cy="734738"/>
          </a:xfrm>
          <a:prstGeom prst="rect">
            <a:avLst/>
          </a:prstGeom>
          <a:solidFill>
            <a:srgbClr val="6600CC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/>
              <a:t>Binding MineItem</a:t>
            </a:r>
          </a:p>
          <a:p>
            <a:pPr algn="ctr"/>
            <a:r>
              <a:rPr lang="en-US" altLang="ko-KR" sz="1600"/>
              <a:t>ViewModel</a:t>
            </a:r>
            <a:endParaRPr lang="ko-KR" altLang="en-US" sz="1600" dirty="0"/>
          </a:p>
        </p:txBody>
      </p:sp>
      <p:sp>
        <p:nvSpPr>
          <p:cNvPr id="19" name="직사각형 18"/>
          <p:cNvSpPr/>
          <p:nvPr/>
        </p:nvSpPr>
        <p:spPr>
          <a:xfrm>
            <a:off x="426223" y="771550"/>
            <a:ext cx="1265504" cy="7200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/>
              <a:t>Binding Reset</a:t>
            </a:r>
          </a:p>
          <a:p>
            <a:pPr algn="ctr"/>
            <a:r>
              <a:rPr lang="en-US" altLang="ko-KR" sz="1600"/>
              <a:t>Command</a:t>
            </a:r>
            <a:endParaRPr lang="ko-KR" altLang="en-US" sz="1600" dirty="0"/>
          </a:p>
        </p:txBody>
      </p:sp>
      <p:sp>
        <p:nvSpPr>
          <p:cNvPr id="27" name="직사각형 26"/>
          <p:cNvSpPr/>
          <p:nvPr/>
        </p:nvSpPr>
        <p:spPr>
          <a:xfrm>
            <a:off x="4126006" y="1419622"/>
            <a:ext cx="846322" cy="580903"/>
          </a:xfrm>
          <a:prstGeom prst="rect">
            <a:avLst/>
          </a:prstGeom>
          <a:noFill/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149875" y="2092072"/>
            <a:ext cx="2790278" cy="2207870"/>
          </a:xfrm>
          <a:prstGeom prst="rect">
            <a:avLst/>
          </a:pr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148064" y="2735263"/>
            <a:ext cx="402640" cy="298833"/>
          </a:xfrm>
          <a:prstGeom prst="rect">
            <a:avLst/>
          </a:prstGeom>
          <a:noFill/>
          <a:ln w="50800">
            <a:solidFill>
              <a:srgbClr val="66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 flipH="1">
            <a:off x="5550704" y="2413667"/>
            <a:ext cx="1604597" cy="423757"/>
          </a:xfrm>
          <a:prstGeom prst="straightConnector1">
            <a:avLst/>
          </a:prstGeom>
          <a:ln w="889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323850" y="0"/>
            <a:ext cx="8229600" cy="519113"/>
          </a:xfrm>
        </p:spPr>
        <p:txBody>
          <a:bodyPr/>
          <a:lstStyle/>
          <a:p>
            <a:r>
              <a:rPr lang="en-US" altLang="ko-KR" smtClean="0"/>
              <a:t>Term Project </a:t>
            </a:r>
            <a:r>
              <a:rPr lang="ko-KR" altLang="en-US" smtClean="0"/>
              <a:t>지뢰찾기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183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교육 일정</a:t>
            </a:r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771550"/>
            <a:ext cx="4032448" cy="4186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356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26840"/>
            <a:ext cx="1543590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모서리가 둥근 사각형 설명선 7"/>
          <p:cNvSpPr/>
          <p:nvPr/>
        </p:nvSpPr>
        <p:spPr>
          <a:xfrm>
            <a:off x="25355" y="1843074"/>
            <a:ext cx="1784395" cy="512652"/>
          </a:xfrm>
          <a:prstGeom prst="wedgeRoundRectCallout">
            <a:avLst>
              <a:gd name="adj1" fmla="val -11710"/>
              <a:gd name="adj2" fmla="val -81009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err="1" smtClean="0">
                <a:solidFill>
                  <a:schemeClr val="tx1"/>
                </a:solidFill>
              </a:rPr>
              <a:t>MineItemViewModelSpec.cs</a:t>
            </a:r>
            <a:endParaRPr lang="en-US" altLang="ko-KR" sz="9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900" b="1" dirty="0" err="1" smtClean="0">
                <a:solidFill>
                  <a:schemeClr val="tx1"/>
                </a:solidFill>
              </a:rPr>
              <a:t>MineMapViewModelSpec.cs</a:t>
            </a:r>
            <a:r>
              <a:rPr lang="en-US" altLang="ko-KR" sz="900" b="1" dirty="0" smtClean="0">
                <a:solidFill>
                  <a:schemeClr val="tx1"/>
                </a:solidFill>
              </a:rPr>
              <a:t>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추가</a:t>
            </a:r>
            <a:endParaRPr lang="en-US" altLang="ko-KR" sz="900" b="1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51520" y="1381243"/>
            <a:ext cx="1399574" cy="311373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323850" y="0"/>
            <a:ext cx="8229600" cy="519113"/>
          </a:xfrm>
        </p:spPr>
        <p:txBody>
          <a:bodyPr/>
          <a:lstStyle/>
          <a:p>
            <a:r>
              <a:rPr lang="en-US" altLang="ko-KR" dirty="0"/>
              <a:t>Term Project </a:t>
            </a:r>
            <a:r>
              <a:rPr lang="ko-KR" altLang="en-US" dirty="0" err="1" smtClean="0"/>
              <a:t>지뢰찾기</a:t>
            </a:r>
            <a:r>
              <a:rPr lang="ko-KR" altLang="en-US" dirty="0" smtClean="0"/>
              <a:t> </a:t>
            </a:r>
            <a:r>
              <a:rPr lang="en-US" altLang="ko-KR" dirty="0" smtClean="0"/>
              <a:t>Ver. WPF TEST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861261" y="771550"/>
            <a:ext cx="5875639" cy="3825930"/>
            <a:chOff x="1861261" y="771550"/>
            <a:chExt cx="5875639" cy="3825930"/>
          </a:xfrm>
        </p:grpSpPr>
        <p:sp>
          <p:nvSpPr>
            <p:cNvPr id="5" name="오각형 4"/>
            <p:cNvSpPr/>
            <p:nvPr/>
          </p:nvSpPr>
          <p:spPr>
            <a:xfrm>
              <a:off x="3431770" y="771550"/>
              <a:ext cx="3240360" cy="292573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74047" tIns="87023" rIns="174047" bIns="87023" rtlCol="0" anchor="ctr"/>
            <a:lstStyle/>
            <a:p>
              <a:pPr algn="ctr"/>
              <a:r>
                <a:rPr lang="en-US" altLang="ko-KR" sz="1000" b="1" smtClean="0">
                  <a:solidFill>
                    <a:schemeClr val="tx2">
                      <a:lumMod val="50000"/>
                    </a:schemeClr>
                  </a:solidFill>
                </a:rPr>
                <a:t>MineItemViewModelSpec.cs</a:t>
              </a:r>
              <a:endParaRPr lang="ko-KR" altLang="en-US" sz="10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1261" y="1070214"/>
              <a:ext cx="1570509" cy="12940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17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6420" y="1070214"/>
              <a:ext cx="4320480" cy="3527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59931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23850" y="0"/>
            <a:ext cx="8229600" cy="519113"/>
          </a:xfrm>
        </p:spPr>
        <p:txBody>
          <a:bodyPr/>
          <a:lstStyle/>
          <a:p>
            <a:r>
              <a:rPr lang="en-US" altLang="ko-KR"/>
              <a:t>Term Project </a:t>
            </a:r>
            <a:r>
              <a:rPr lang="ko-KR" altLang="en-US" smtClean="0"/>
              <a:t>지뢰찾기 </a:t>
            </a:r>
            <a:r>
              <a:rPr lang="en-US" altLang="ko-KR" smtClean="0"/>
              <a:t>Ver. WPF</a:t>
            </a: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059832" y="712167"/>
            <a:ext cx="2959980" cy="4383776"/>
            <a:chOff x="3124188" y="759725"/>
            <a:chExt cx="2959980" cy="438377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03"/>
            <a:stretch/>
          </p:blipFill>
          <p:spPr bwMode="auto">
            <a:xfrm>
              <a:off x="3134256" y="952848"/>
              <a:ext cx="2949912" cy="4190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오각형 5"/>
            <p:cNvSpPr/>
            <p:nvPr/>
          </p:nvSpPr>
          <p:spPr>
            <a:xfrm>
              <a:off x="3124188" y="759725"/>
              <a:ext cx="1205634" cy="193123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74047" tIns="87023" rIns="174047" bIns="87023" rtlCol="0" anchor="ctr"/>
            <a:lstStyle/>
            <a:p>
              <a:pPr algn="ctr"/>
              <a:r>
                <a:rPr lang="en-US" altLang="ko-KR" sz="1000" b="1" smtClean="0">
                  <a:solidFill>
                    <a:schemeClr val="tx2">
                      <a:lumMod val="50000"/>
                    </a:schemeClr>
                  </a:solidFill>
                </a:rPr>
                <a:t>MineMap.cs</a:t>
              </a:r>
              <a:endParaRPr lang="ko-KR" altLang="en-US" sz="10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6300192" y="708459"/>
            <a:ext cx="2088232" cy="4095539"/>
            <a:chOff x="6228184" y="759725"/>
            <a:chExt cx="2088232" cy="4095539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4" y="952847"/>
              <a:ext cx="2088232" cy="3902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오각형 7"/>
            <p:cNvSpPr/>
            <p:nvPr/>
          </p:nvSpPr>
          <p:spPr>
            <a:xfrm>
              <a:off x="6228184" y="759725"/>
              <a:ext cx="1205634" cy="193123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74047" tIns="87023" rIns="174047" bIns="87023" rtlCol="0" anchor="ctr"/>
            <a:lstStyle/>
            <a:p>
              <a:pPr algn="ctr"/>
              <a:r>
                <a:rPr lang="en-US" altLang="ko-KR" sz="1000" b="1" smtClean="0">
                  <a:solidFill>
                    <a:schemeClr val="tx2">
                      <a:lumMod val="50000"/>
                    </a:schemeClr>
                  </a:solidFill>
                </a:rPr>
                <a:t>MineItem.cs</a:t>
              </a:r>
              <a:endParaRPr lang="ko-KR" altLang="en-US" sz="10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52846"/>
            <a:ext cx="1600955" cy="879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51520" y="2355726"/>
            <a:ext cx="2491967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8800" b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수정</a:t>
            </a:r>
            <a:endParaRPr lang="en-US" altLang="ko-KR" sz="8800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FFFF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곱셈 기호 10"/>
          <p:cNvSpPr/>
          <p:nvPr/>
        </p:nvSpPr>
        <p:spPr>
          <a:xfrm>
            <a:off x="240296" y="1566833"/>
            <a:ext cx="2592288" cy="3024336"/>
          </a:xfrm>
          <a:prstGeom prst="mathMultiply">
            <a:avLst>
              <a:gd name="adj1" fmla="val 511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14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23850" y="0"/>
            <a:ext cx="8229600" cy="519113"/>
          </a:xfrm>
        </p:spPr>
        <p:txBody>
          <a:bodyPr/>
          <a:lstStyle/>
          <a:p>
            <a:r>
              <a:rPr lang="en-US" altLang="ko-KR"/>
              <a:t>Term Project </a:t>
            </a:r>
            <a:r>
              <a:rPr lang="ko-KR" altLang="en-US" smtClean="0"/>
              <a:t>지뢰찾기 </a:t>
            </a:r>
            <a:r>
              <a:rPr lang="en-US" altLang="ko-KR" smtClean="0"/>
              <a:t>Ver. WPF</a:t>
            </a:r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006476"/>
            <a:ext cx="2849855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29" y="675873"/>
            <a:ext cx="1368152" cy="1542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358829" y="1694033"/>
            <a:ext cx="999728" cy="311373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2413" y="1069303"/>
            <a:ext cx="1800200" cy="360039"/>
          </a:xfrm>
          <a:prstGeom prst="wedgeRoundRectCallout">
            <a:avLst>
              <a:gd name="adj1" fmla="val -12768"/>
              <a:gd name="adj2" fmla="val 118289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smtClean="0">
                <a:solidFill>
                  <a:schemeClr val="tx1"/>
                </a:solidFill>
              </a:rPr>
              <a:t>MineItemView.cs </a:t>
            </a:r>
            <a:r>
              <a:rPr lang="ko-KR" altLang="en-US" sz="900" b="1" smtClean="0">
                <a:solidFill>
                  <a:schemeClr val="tx1"/>
                </a:solidFill>
              </a:rPr>
              <a:t>추가</a:t>
            </a:r>
            <a:endParaRPr lang="en-US" altLang="ko-KR" sz="900" b="1" smtClean="0">
              <a:solidFill>
                <a:schemeClr val="tx1"/>
              </a:solidFill>
            </a:endParaRPr>
          </a:p>
          <a:p>
            <a:pPr algn="ctr"/>
            <a:r>
              <a:rPr lang="en-US" altLang="ko-KR" sz="900" b="1" smtClean="0">
                <a:solidFill>
                  <a:schemeClr val="tx1"/>
                </a:solidFill>
              </a:rPr>
              <a:t>MineItemViewModel.cs </a:t>
            </a:r>
            <a:r>
              <a:rPr lang="ko-KR" altLang="en-US" sz="900" b="1" smtClean="0">
                <a:solidFill>
                  <a:schemeClr val="tx1"/>
                </a:solidFill>
              </a:rPr>
              <a:t>추가</a:t>
            </a:r>
            <a:endParaRPr lang="en-US" altLang="ko-KR" sz="900" b="1" dirty="0">
              <a:solidFill>
                <a:schemeClr val="tx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25355" y="997294"/>
            <a:ext cx="181074" cy="18107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오각형 9"/>
          <p:cNvSpPr/>
          <p:nvPr/>
        </p:nvSpPr>
        <p:spPr>
          <a:xfrm>
            <a:off x="6084168" y="795613"/>
            <a:ext cx="1728192" cy="214621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4047" tIns="87023" rIns="174047" bIns="87023" rtlCol="0" anchor="ctr"/>
          <a:lstStyle/>
          <a:p>
            <a:pPr algn="ctr"/>
            <a:r>
              <a:rPr lang="en-US" altLang="ko-KR" sz="1000" b="1" dirty="0" err="1" smtClean="0">
                <a:solidFill>
                  <a:schemeClr val="tx2">
                    <a:lumMod val="50000"/>
                  </a:schemeClr>
                </a:solidFill>
              </a:rPr>
              <a:t>MineItemView.xaml</a:t>
            </a:r>
            <a:endParaRPr lang="ko-KR" altLang="en-US" sz="1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474" y="1044406"/>
            <a:ext cx="2808312" cy="397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오각형 12"/>
          <p:cNvSpPr/>
          <p:nvPr/>
        </p:nvSpPr>
        <p:spPr>
          <a:xfrm>
            <a:off x="1904474" y="851283"/>
            <a:ext cx="1872208" cy="193123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4047" tIns="87023" rIns="174047" bIns="87023" rtlCol="0" anchor="ctr"/>
          <a:lstStyle/>
          <a:p>
            <a:pPr algn="ctr"/>
            <a:r>
              <a:rPr lang="en-US" altLang="ko-KR" sz="1000" b="1" smtClean="0">
                <a:solidFill>
                  <a:schemeClr val="tx2">
                    <a:lumMod val="50000"/>
                  </a:schemeClr>
                </a:solidFill>
              </a:rPr>
              <a:t>MineItemViewModel.cs</a:t>
            </a:r>
            <a:endParaRPr lang="ko-KR" altLang="en-US" sz="1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48490" y="1298108"/>
            <a:ext cx="2592288" cy="611014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3848690" y="866401"/>
            <a:ext cx="1917928" cy="356009"/>
          </a:xfrm>
          <a:prstGeom prst="wedgeRoundRectCallout">
            <a:avLst>
              <a:gd name="adj1" fmla="val -39568"/>
              <a:gd name="adj2" fmla="val 79745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smtClean="0">
                <a:solidFill>
                  <a:schemeClr val="tx1"/>
                </a:solidFill>
              </a:rPr>
              <a:t>PropertyChangedEventHandler </a:t>
            </a:r>
          </a:p>
          <a:p>
            <a:pPr algn="ctr"/>
            <a:r>
              <a:rPr lang="ko-KR" altLang="en-US" sz="900" b="1" smtClean="0">
                <a:solidFill>
                  <a:schemeClr val="tx1"/>
                </a:solidFill>
              </a:rPr>
              <a:t>구현</a:t>
            </a:r>
            <a:endParaRPr lang="en-US" altLang="ko-KR" sz="9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025116" y="2061522"/>
            <a:ext cx="1895582" cy="567680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2037765" y="2675042"/>
            <a:ext cx="1895582" cy="1682351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3730962" y="1935781"/>
            <a:ext cx="1917928" cy="356009"/>
          </a:xfrm>
          <a:prstGeom prst="wedgeRoundRectCallout">
            <a:avLst>
              <a:gd name="adj1" fmla="val -39568"/>
              <a:gd name="adj2" fmla="val 79745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</a:rPr>
              <a:t>BindingData, Command </a:t>
            </a:r>
            <a:r>
              <a:rPr lang="ko-KR" altLang="en-US" sz="900" b="1">
                <a:solidFill>
                  <a:schemeClr val="tx1"/>
                </a:solidFill>
              </a:rPr>
              <a:t>구현</a:t>
            </a:r>
            <a:endParaRPr lang="en-US" altLang="ko-KR" sz="900" b="1" dirty="0">
              <a:solidFill>
                <a:schemeClr val="tx1"/>
              </a:solidFill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860865" y="2722521"/>
            <a:ext cx="1043609" cy="356009"/>
          </a:xfrm>
          <a:prstGeom prst="wedgeRoundRectCallout">
            <a:avLst>
              <a:gd name="adj1" fmla="val 60407"/>
              <a:gd name="adj2" fmla="val 99667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smtClean="0">
                <a:solidFill>
                  <a:schemeClr val="tx1"/>
                </a:solidFill>
              </a:rPr>
              <a:t>Property </a:t>
            </a:r>
            <a:r>
              <a:rPr lang="ko-KR" altLang="en-US" sz="900" b="1" smtClean="0">
                <a:solidFill>
                  <a:schemeClr val="tx1"/>
                </a:solidFill>
              </a:rPr>
              <a:t>구현</a:t>
            </a:r>
            <a:endParaRPr lang="en-US" altLang="ko-KR" sz="900" b="1" dirty="0">
              <a:solidFill>
                <a:schemeClr val="tx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758153" y="795613"/>
            <a:ext cx="181074" cy="18107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770328" y="2654632"/>
            <a:ext cx="181074" cy="18107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640425" y="1869368"/>
            <a:ext cx="181074" cy="18107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9" name="모서리가 둥근 사각형 설명선 28"/>
          <p:cNvSpPr/>
          <p:nvPr/>
        </p:nvSpPr>
        <p:spPr>
          <a:xfrm>
            <a:off x="6098252" y="2345663"/>
            <a:ext cx="1917928" cy="283539"/>
          </a:xfrm>
          <a:prstGeom prst="wedgeRoundRectCallout">
            <a:avLst>
              <a:gd name="adj1" fmla="val -16524"/>
              <a:gd name="adj2" fmla="val -98757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err="1" smtClean="0">
                <a:solidFill>
                  <a:schemeClr val="tx1"/>
                </a:solidFill>
              </a:rPr>
              <a:t>MineItemView</a:t>
            </a:r>
            <a:r>
              <a:rPr lang="en-US" altLang="ko-KR" sz="900" b="1" dirty="0" smtClean="0">
                <a:solidFill>
                  <a:schemeClr val="tx1"/>
                </a:solidFill>
              </a:rPr>
              <a:t>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구현</a:t>
            </a:r>
            <a:endParaRPr lang="en-US" altLang="ko-KR" sz="900" b="1" dirty="0" smtClean="0">
              <a:solidFill>
                <a:schemeClr val="tx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066968" y="2255126"/>
            <a:ext cx="181074" cy="18107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5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463111" y="3555527"/>
            <a:ext cx="388576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smtClean="0"/>
              <a:t>Button</a:t>
            </a:r>
            <a:r>
              <a:rPr lang="ko-KR" altLang="en-US" sz="1100" b="1"/>
              <a:t>의 </a:t>
            </a:r>
            <a:r>
              <a:rPr lang="en-US" altLang="ko-KR" sz="1100" b="1" smtClean="0"/>
              <a:t>Content</a:t>
            </a:r>
            <a:r>
              <a:rPr lang="ko-KR" altLang="en-US" sz="1100" b="1"/>
              <a:t> </a:t>
            </a:r>
            <a:r>
              <a:rPr lang="en-US" altLang="ko-KR" sz="1100" b="1" smtClean="0"/>
              <a:t>: ViewModel</a:t>
            </a:r>
            <a:r>
              <a:rPr lang="ko-KR" altLang="en-US" sz="1100" b="1"/>
              <a:t>의 </a:t>
            </a:r>
            <a:r>
              <a:rPr lang="en-US" altLang="ko-KR" sz="1100" b="1"/>
              <a:t>Content</a:t>
            </a:r>
            <a:r>
              <a:rPr lang="ko-KR" altLang="en-US" sz="1100" b="1"/>
              <a:t>를 </a:t>
            </a:r>
            <a:r>
              <a:rPr lang="ko-KR" altLang="en-US" sz="1100" b="1" smtClean="0"/>
              <a:t>바인딩</a:t>
            </a:r>
            <a:endParaRPr lang="en-US" altLang="ko-KR" sz="1100" b="1" smtClean="0"/>
          </a:p>
          <a:p>
            <a:r>
              <a:rPr lang="en-US" altLang="ko-KR" sz="1100" b="1" smtClean="0"/>
              <a:t>Button Click</a:t>
            </a:r>
            <a:r>
              <a:rPr lang="ko-KR" altLang="en-US" sz="1100" b="1" smtClean="0"/>
              <a:t>이벤트</a:t>
            </a:r>
            <a:r>
              <a:rPr lang="ko-KR" altLang="en-US" sz="1100" b="1" smtClean="0">
                <a:solidFill>
                  <a:srgbClr val="FF0000"/>
                </a:solidFill>
              </a:rPr>
              <a:t> </a:t>
            </a:r>
            <a:r>
              <a:rPr lang="en-US" altLang="ko-KR" sz="1100" b="1" smtClean="0"/>
              <a:t>: </a:t>
            </a:r>
            <a:r>
              <a:rPr lang="en-US" altLang="ko-KR" sz="1100" b="1" smtClean="0">
                <a:solidFill>
                  <a:srgbClr val="FF0000"/>
                </a:solidFill>
              </a:rPr>
              <a:t>ClickCommand</a:t>
            </a:r>
            <a:r>
              <a:rPr lang="ko-KR" altLang="en-US" sz="1100" b="1" smtClean="0">
                <a:solidFill>
                  <a:srgbClr val="FF0000"/>
                </a:solidFill>
              </a:rPr>
              <a:t>를 바인딩</a:t>
            </a:r>
            <a:endParaRPr lang="en-US" altLang="ko-KR" sz="1100" b="1" smtClean="0">
              <a:solidFill>
                <a:srgbClr val="FF0000"/>
              </a:solidFill>
            </a:endParaRPr>
          </a:p>
          <a:p>
            <a:r>
              <a:rPr lang="en-US" altLang="ko-KR" sz="1100" smtClean="0"/>
              <a:t>   (</a:t>
            </a:r>
            <a:r>
              <a:rPr lang="en-US" altLang="ko-KR" sz="1100"/>
              <a:t>Microsoft.Xaml.Behaviors.Wpf Nuget</a:t>
            </a:r>
            <a:r>
              <a:rPr lang="ko-KR" altLang="en-US" sz="1100"/>
              <a:t>을 </a:t>
            </a:r>
            <a:r>
              <a:rPr lang="ko-KR" altLang="en-US" sz="1100" smtClean="0"/>
              <a:t>사용</a:t>
            </a:r>
            <a:r>
              <a:rPr lang="en-US" altLang="ko-KR" sz="1100" smtClean="0"/>
              <a:t>)</a:t>
            </a:r>
          </a:p>
          <a:p>
            <a:endParaRPr lang="en-US" altLang="ko-KR" sz="1100" b="1"/>
          </a:p>
        </p:txBody>
      </p:sp>
      <p:sp>
        <p:nvSpPr>
          <p:cNvPr id="34" name="타원 33"/>
          <p:cNvSpPr/>
          <p:nvPr/>
        </p:nvSpPr>
        <p:spPr>
          <a:xfrm>
            <a:off x="5282037" y="3614612"/>
            <a:ext cx="181074" cy="18107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5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5288026" y="2859782"/>
            <a:ext cx="181074" cy="18107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508104" y="2814196"/>
            <a:ext cx="37444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smtClean="0"/>
              <a:t>Property </a:t>
            </a:r>
            <a:r>
              <a:rPr lang="ko-KR" altLang="en-US" sz="1100" b="1" smtClean="0"/>
              <a:t>값이 변경될 때 마다 </a:t>
            </a:r>
            <a:r>
              <a:rPr lang="en-US" altLang="ko-KR" sz="1100" b="1" smtClean="0"/>
              <a:t>UI</a:t>
            </a:r>
            <a:r>
              <a:rPr lang="ko-KR" altLang="en-US" sz="1100" b="1" smtClean="0"/>
              <a:t>에 즉시 알려줌</a:t>
            </a:r>
            <a:endParaRPr lang="en-US" altLang="ko-KR" sz="1100" b="1" smtClean="0"/>
          </a:p>
        </p:txBody>
      </p:sp>
      <p:sp>
        <p:nvSpPr>
          <p:cNvPr id="47" name="타원 46"/>
          <p:cNvSpPr/>
          <p:nvPr/>
        </p:nvSpPr>
        <p:spPr>
          <a:xfrm>
            <a:off x="5288026" y="3182764"/>
            <a:ext cx="181074" cy="18107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510767" y="3142496"/>
            <a:ext cx="37444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smtClean="0"/>
              <a:t>_clickEnable{get;set;} = “true”  : property</a:t>
            </a:r>
            <a:r>
              <a:rPr lang="ko-KR" altLang="en-US" sz="1100" b="1" smtClean="0"/>
              <a:t>값 초기화</a:t>
            </a:r>
            <a:r>
              <a:rPr lang="en-US" altLang="ko-KR" sz="1100" b="1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981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Term Project </a:t>
            </a:r>
            <a:r>
              <a:rPr lang="ko-KR" altLang="en-US" smtClean="0"/>
              <a:t>지뢰찾기 </a:t>
            </a:r>
            <a:r>
              <a:rPr lang="en-US" altLang="ko-KR"/>
              <a:t>Ver. WPF</a:t>
            </a:r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2755466" y="627530"/>
            <a:ext cx="3422450" cy="4440853"/>
            <a:chOff x="266417" y="664314"/>
            <a:chExt cx="3422450" cy="4440853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417" y="856258"/>
              <a:ext cx="3422450" cy="42489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오각형 10"/>
            <p:cNvSpPr/>
            <p:nvPr/>
          </p:nvSpPr>
          <p:spPr>
            <a:xfrm>
              <a:off x="266417" y="664314"/>
              <a:ext cx="1944216" cy="193123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74047" tIns="87023" rIns="174047" bIns="87023" rtlCol="0" anchor="ctr"/>
            <a:lstStyle/>
            <a:p>
              <a:pPr algn="ctr"/>
              <a:r>
                <a:rPr lang="en-US" altLang="ko-KR" sz="1000" b="1" smtClean="0">
                  <a:solidFill>
                    <a:schemeClr val="tx2">
                      <a:lumMod val="50000"/>
                    </a:schemeClr>
                  </a:solidFill>
                </a:rPr>
                <a:t>MineMapViewModel.cs</a:t>
              </a:r>
              <a:endParaRPr lang="ko-KR" altLang="en-US" sz="10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4924" y="2053069"/>
            <a:ext cx="2592288" cy="1273990"/>
            <a:chOff x="3851920" y="663135"/>
            <a:chExt cx="2592288" cy="1273990"/>
          </a:xfrm>
        </p:grpSpPr>
        <p:pic>
          <p:nvPicPr>
            <p:cNvPr id="1229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920" y="856258"/>
              <a:ext cx="2592288" cy="1080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오각형 21"/>
            <p:cNvSpPr/>
            <p:nvPr/>
          </p:nvSpPr>
          <p:spPr>
            <a:xfrm>
              <a:off x="3851920" y="663135"/>
              <a:ext cx="2044198" cy="193123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74047" tIns="87023" rIns="174047" bIns="87023" rtlCol="0" anchor="ctr"/>
            <a:lstStyle/>
            <a:p>
              <a:pPr algn="ctr"/>
              <a:r>
                <a:rPr lang="en-US" altLang="ko-KR" sz="1000" b="1" smtClean="0">
                  <a:solidFill>
                    <a:schemeClr val="tx2">
                      <a:lumMod val="50000"/>
                    </a:schemeClr>
                  </a:solidFill>
                </a:rPr>
                <a:t>MineItemViewModel.xaml</a:t>
              </a:r>
              <a:endParaRPr lang="ko-KR" altLang="en-US" sz="10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0572" y="3609453"/>
            <a:ext cx="2566640" cy="1325464"/>
            <a:chOff x="4283968" y="3602763"/>
            <a:chExt cx="2566640" cy="1325464"/>
          </a:xfrm>
        </p:grpSpPr>
        <p:pic>
          <p:nvPicPr>
            <p:cNvPr id="1229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3968" y="3795886"/>
              <a:ext cx="2566640" cy="1132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오각형 23"/>
            <p:cNvSpPr/>
            <p:nvPr/>
          </p:nvSpPr>
          <p:spPr>
            <a:xfrm>
              <a:off x="4283968" y="3602763"/>
              <a:ext cx="1944216" cy="193123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74047" tIns="87023" rIns="174047" bIns="87023" rtlCol="0" anchor="ctr"/>
            <a:lstStyle/>
            <a:p>
              <a:pPr algn="ctr"/>
              <a:r>
                <a:rPr lang="en-US" altLang="ko-KR" sz="1000" b="1" smtClean="0">
                  <a:solidFill>
                    <a:schemeClr val="tx2">
                      <a:lumMod val="50000"/>
                    </a:schemeClr>
                  </a:solidFill>
                </a:rPr>
                <a:t>MineItemViewModel.cs</a:t>
              </a:r>
              <a:endParaRPr lang="ko-KR" altLang="en-US" sz="10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99542"/>
            <a:ext cx="1159991" cy="1159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838535"/>
            <a:ext cx="2579930" cy="1229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오각형 35"/>
          <p:cNvSpPr/>
          <p:nvPr/>
        </p:nvSpPr>
        <p:spPr>
          <a:xfrm>
            <a:off x="6372200" y="645412"/>
            <a:ext cx="1289965" cy="193123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4047" tIns="87023" rIns="174047" bIns="87023" rtlCol="0" anchor="ctr"/>
          <a:lstStyle/>
          <a:p>
            <a:pPr algn="ctr"/>
            <a:r>
              <a:rPr lang="en-US" altLang="ko-KR" sz="1000" b="1" smtClean="0">
                <a:solidFill>
                  <a:schemeClr val="tx2">
                    <a:lumMod val="50000"/>
                  </a:schemeClr>
                </a:solidFill>
              </a:rPr>
              <a:t>MineMap.cs</a:t>
            </a:r>
            <a:endParaRPr lang="ko-KR" altLang="en-US" sz="1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2809187" y="3155434"/>
            <a:ext cx="1258757" cy="4540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6372199" y="852583"/>
            <a:ext cx="2579931" cy="1215111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2809187" y="1498600"/>
            <a:ext cx="3291948" cy="1541138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1752051" y="574860"/>
            <a:ext cx="960503" cy="555446"/>
          </a:xfrm>
          <a:prstGeom prst="wedgeRoundRectCallout">
            <a:avLst>
              <a:gd name="adj1" fmla="val -94009"/>
              <a:gd name="adj2" fmla="val 54728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</a:rPr>
              <a:t>CLICK</a:t>
            </a:r>
            <a:endParaRPr lang="en-US" altLang="ko-KR" sz="9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38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Term Project </a:t>
            </a:r>
            <a:r>
              <a:rPr lang="ko-KR" altLang="en-US" smtClean="0"/>
              <a:t>지뢰찾기 </a:t>
            </a:r>
            <a:r>
              <a:rPr lang="en-US" altLang="ko-KR"/>
              <a:t>Ver. WPF</a:t>
            </a:r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2755466" y="627530"/>
            <a:ext cx="3422450" cy="4440853"/>
            <a:chOff x="266417" y="664314"/>
            <a:chExt cx="3422450" cy="4440853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417" y="856258"/>
              <a:ext cx="3422450" cy="42489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오각형 10"/>
            <p:cNvSpPr/>
            <p:nvPr/>
          </p:nvSpPr>
          <p:spPr>
            <a:xfrm>
              <a:off x="266417" y="664314"/>
              <a:ext cx="1944216" cy="193123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74047" tIns="87023" rIns="174047" bIns="87023" rtlCol="0" anchor="ctr"/>
            <a:lstStyle/>
            <a:p>
              <a:pPr algn="ctr"/>
              <a:r>
                <a:rPr lang="en-US" altLang="ko-KR" sz="1000" b="1" smtClean="0">
                  <a:solidFill>
                    <a:schemeClr val="tx2">
                      <a:lumMod val="50000"/>
                    </a:schemeClr>
                  </a:solidFill>
                </a:rPr>
                <a:t>MineMapViewModel.cs</a:t>
              </a:r>
              <a:endParaRPr lang="ko-KR" altLang="en-US" sz="10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4924" y="2053069"/>
            <a:ext cx="2592288" cy="1273990"/>
            <a:chOff x="3851920" y="663135"/>
            <a:chExt cx="2592288" cy="1273990"/>
          </a:xfrm>
        </p:grpSpPr>
        <p:pic>
          <p:nvPicPr>
            <p:cNvPr id="1229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920" y="856258"/>
              <a:ext cx="2592288" cy="1080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오각형 21"/>
            <p:cNvSpPr/>
            <p:nvPr/>
          </p:nvSpPr>
          <p:spPr>
            <a:xfrm>
              <a:off x="3851920" y="663135"/>
              <a:ext cx="2044198" cy="193123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74047" tIns="87023" rIns="174047" bIns="87023" rtlCol="0" anchor="ctr"/>
            <a:lstStyle/>
            <a:p>
              <a:pPr algn="ctr"/>
              <a:r>
                <a:rPr lang="en-US" altLang="ko-KR" sz="1000" b="1" smtClean="0">
                  <a:solidFill>
                    <a:schemeClr val="tx2">
                      <a:lumMod val="50000"/>
                    </a:schemeClr>
                  </a:solidFill>
                </a:rPr>
                <a:t>MineItemViewModel.xaml</a:t>
              </a:r>
              <a:endParaRPr lang="ko-KR" altLang="en-US" sz="10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0572" y="3609453"/>
            <a:ext cx="2566640" cy="1325464"/>
            <a:chOff x="4283968" y="3602763"/>
            <a:chExt cx="2566640" cy="1325464"/>
          </a:xfrm>
        </p:grpSpPr>
        <p:pic>
          <p:nvPicPr>
            <p:cNvPr id="1229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3968" y="3795886"/>
              <a:ext cx="2566640" cy="1132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오각형 23"/>
            <p:cNvSpPr/>
            <p:nvPr/>
          </p:nvSpPr>
          <p:spPr>
            <a:xfrm>
              <a:off x="4283968" y="3602763"/>
              <a:ext cx="1944216" cy="193123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74047" tIns="87023" rIns="174047" bIns="87023" rtlCol="0" anchor="ctr"/>
            <a:lstStyle/>
            <a:p>
              <a:pPr algn="ctr"/>
              <a:r>
                <a:rPr lang="en-US" altLang="ko-KR" sz="1000" b="1" smtClean="0">
                  <a:solidFill>
                    <a:schemeClr val="tx2">
                      <a:lumMod val="50000"/>
                    </a:schemeClr>
                  </a:solidFill>
                </a:rPr>
                <a:t>MineItemViewModel.cs</a:t>
              </a:r>
              <a:endParaRPr lang="ko-KR" altLang="en-US" sz="10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99542"/>
            <a:ext cx="1159991" cy="1159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838535"/>
            <a:ext cx="2579930" cy="1229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오각형 35"/>
          <p:cNvSpPr/>
          <p:nvPr/>
        </p:nvSpPr>
        <p:spPr>
          <a:xfrm>
            <a:off x="6372200" y="645412"/>
            <a:ext cx="1289965" cy="193123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4047" tIns="87023" rIns="174047" bIns="87023" rtlCol="0" anchor="ctr"/>
          <a:lstStyle/>
          <a:p>
            <a:pPr algn="ctr"/>
            <a:r>
              <a:rPr lang="en-US" altLang="ko-KR" sz="1000" b="1" smtClean="0">
                <a:solidFill>
                  <a:schemeClr val="tx2">
                    <a:lumMod val="50000"/>
                  </a:schemeClr>
                </a:solidFill>
              </a:rPr>
              <a:t>MineMap.cs</a:t>
            </a:r>
            <a:endParaRPr lang="ko-KR" altLang="en-US" sz="1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2809187" y="3155434"/>
            <a:ext cx="1258757" cy="4540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6372199" y="852583"/>
            <a:ext cx="2579931" cy="1215111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2809187" y="1498600"/>
            <a:ext cx="3291948" cy="1541138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" name="아래쪽 화살표 2"/>
          <p:cNvSpPr/>
          <p:nvPr/>
        </p:nvSpPr>
        <p:spPr>
          <a:xfrm rot="20180995">
            <a:off x="1645524" y="1172969"/>
            <a:ext cx="199418" cy="1760201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사각형 설명선 24"/>
          <p:cNvSpPr/>
          <p:nvPr/>
        </p:nvSpPr>
        <p:spPr>
          <a:xfrm>
            <a:off x="1752051" y="574860"/>
            <a:ext cx="960503" cy="555446"/>
          </a:xfrm>
          <a:prstGeom prst="wedgeRoundRectCallout">
            <a:avLst>
              <a:gd name="adj1" fmla="val -94009"/>
              <a:gd name="adj2" fmla="val 54728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</a:rPr>
              <a:t>CLICK</a:t>
            </a:r>
            <a:endParaRPr lang="en-US" altLang="ko-KR" sz="9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29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Term Project </a:t>
            </a:r>
            <a:r>
              <a:rPr lang="ko-KR" altLang="en-US" smtClean="0"/>
              <a:t>지뢰찾기 </a:t>
            </a:r>
            <a:r>
              <a:rPr lang="en-US" altLang="ko-KR"/>
              <a:t>Ver. WPF</a:t>
            </a:r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2755466" y="627530"/>
            <a:ext cx="3422450" cy="4440853"/>
            <a:chOff x="266417" y="664314"/>
            <a:chExt cx="3422450" cy="4440853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417" y="856258"/>
              <a:ext cx="3422450" cy="42489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오각형 10"/>
            <p:cNvSpPr/>
            <p:nvPr/>
          </p:nvSpPr>
          <p:spPr>
            <a:xfrm>
              <a:off x="266417" y="664314"/>
              <a:ext cx="1944216" cy="193123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74047" tIns="87023" rIns="174047" bIns="87023" rtlCol="0" anchor="ctr"/>
            <a:lstStyle/>
            <a:p>
              <a:pPr algn="ctr"/>
              <a:r>
                <a:rPr lang="en-US" altLang="ko-KR" sz="1000" b="1" smtClean="0">
                  <a:solidFill>
                    <a:schemeClr val="tx2">
                      <a:lumMod val="50000"/>
                    </a:schemeClr>
                  </a:solidFill>
                </a:rPr>
                <a:t>MineMapViewModel.cs</a:t>
              </a:r>
              <a:endParaRPr lang="ko-KR" altLang="en-US" sz="10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4924" y="2053069"/>
            <a:ext cx="2592288" cy="1273990"/>
            <a:chOff x="3851920" y="663135"/>
            <a:chExt cx="2592288" cy="1273990"/>
          </a:xfrm>
        </p:grpSpPr>
        <p:pic>
          <p:nvPicPr>
            <p:cNvPr id="1229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920" y="856258"/>
              <a:ext cx="2592288" cy="1080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오각형 21"/>
            <p:cNvSpPr/>
            <p:nvPr/>
          </p:nvSpPr>
          <p:spPr>
            <a:xfrm>
              <a:off x="3851920" y="663135"/>
              <a:ext cx="2044198" cy="193123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74047" tIns="87023" rIns="174047" bIns="87023" rtlCol="0" anchor="ctr"/>
            <a:lstStyle/>
            <a:p>
              <a:pPr algn="ctr"/>
              <a:r>
                <a:rPr lang="en-US" altLang="ko-KR" sz="1000" b="1" smtClean="0">
                  <a:solidFill>
                    <a:schemeClr val="tx2">
                      <a:lumMod val="50000"/>
                    </a:schemeClr>
                  </a:solidFill>
                </a:rPr>
                <a:t>MineItemViewModel.xaml</a:t>
              </a:r>
              <a:endParaRPr lang="ko-KR" altLang="en-US" sz="10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0572" y="3609453"/>
            <a:ext cx="2566640" cy="1325464"/>
            <a:chOff x="4283968" y="3602763"/>
            <a:chExt cx="2566640" cy="1325464"/>
          </a:xfrm>
        </p:grpSpPr>
        <p:pic>
          <p:nvPicPr>
            <p:cNvPr id="1229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3968" y="3795886"/>
              <a:ext cx="2566640" cy="1132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오각형 23"/>
            <p:cNvSpPr/>
            <p:nvPr/>
          </p:nvSpPr>
          <p:spPr>
            <a:xfrm>
              <a:off x="4283968" y="3602763"/>
              <a:ext cx="1944216" cy="193123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74047" tIns="87023" rIns="174047" bIns="87023" rtlCol="0" anchor="ctr"/>
            <a:lstStyle/>
            <a:p>
              <a:pPr algn="ctr"/>
              <a:r>
                <a:rPr lang="en-US" altLang="ko-KR" sz="1000" b="1" smtClean="0">
                  <a:solidFill>
                    <a:schemeClr val="tx2">
                      <a:lumMod val="50000"/>
                    </a:schemeClr>
                  </a:solidFill>
                </a:rPr>
                <a:t>MineItemViewModel.cs</a:t>
              </a:r>
              <a:endParaRPr lang="ko-KR" altLang="en-US" sz="10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99542"/>
            <a:ext cx="1159991" cy="1159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838535"/>
            <a:ext cx="2579930" cy="1229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오각형 35"/>
          <p:cNvSpPr/>
          <p:nvPr/>
        </p:nvSpPr>
        <p:spPr>
          <a:xfrm>
            <a:off x="6372200" y="645412"/>
            <a:ext cx="1289965" cy="193123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4047" tIns="87023" rIns="174047" bIns="87023" rtlCol="0" anchor="ctr"/>
          <a:lstStyle/>
          <a:p>
            <a:pPr algn="ctr"/>
            <a:r>
              <a:rPr lang="en-US" altLang="ko-KR" sz="1000" b="1" smtClean="0">
                <a:solidFill>
                  <a:schemeClr val="tx2">
                    <a:lumMod val="50000"/>
                  </a:schemeClr>
                </a:solidFill>
              </a:rPr>
              <a:t>MineMap.cs</a:t>
            </a:r>
            <a:endParaRPr lang="ko-KR" altLang="en-US" sz="1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2809187" y="3155434"/>
            <a:ext cx="1258757" cy="4540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6372199" y="852583"/>
            <a:ext cx="2579931" cy="1215111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2809187" y="1498600"/>
            <a:ext cx="3291948" cy="1541138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" name="아래쪽 화살표 2"/>
          <p:cNvSpPr/>
          <p:nvPr/>
        </p:nvSpPr>
        <p:spPr>
          <a:xfrm rot="20180995">
            <a:off x="1645524" y="1172969"/>
            <a:ext cx="199418" cy="1760201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아래쪽 화살표 25"/>
          <p:cNvSpPr/>
          <p:nvPr/>
        </p:nvSpPr>
        <p:spPr>
          <a:xfrm rot="2113041">
            <a:off x="1593677" y="3105065"/>
            <a:ext cx="199418" cy="693425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아래쪽 화살표 26"/>
          <p:cNvSpPr/>
          <p:nvPr/>
        </p:nvSpPr>
        <p:spPr>
          <a:xfrm rot="19598299">
            <a:off x="1603272" y="3848209"/>
            <a:ext cx="199418" cy="904443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아래쪽 화살표 27"/>
          <p:cNvSpPr/>
          <p:nvPr/>
        </p:nvSpPr>
        <p:spPr>
          <a:xfrm rot="12180115">
            <a:off x="2087303" y="4467394"/>
            <a:ext cx="199418" cy="235992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사각형 설명선 24"/>
          <p:cNvSpPr/>
          <p:nvPr/>
        </p:nvSpPr>
        <p:spPr>
          <a:xfrm>
            <a:off x="1752051" y="574860"/>
            <a:ext cx="960503" cy="555446"/>
          </a:xfrm>
          <a:prstGeom prst="wedgeRoundRectCallout">
            <a:avLst>
              <a:gd name="adj1" fmla="val -94009"/>
              <a:gd name="adj2" fmla="val 54728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</a:rPr>
              <a:t>CLICK</a:t>
            </a:r>
            <a:endParaRPr lang="en-US" altLang="ko-KR" sz="9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24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Term Project </a:t>
            </a:r>
            <a:r>
              <a:rPr lang="ko-KR" altLang="en-US" smtClean="0"/>
              <a:t>지뢰찾기 </a:t>
            </a:r>
            <a:r>
              <a:rPr lang="en-US" altLang="ko-KR"/>
              <a:t>Ver. WPF</a:t>
            </a:r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2755466" y="627530"/>
            <a:ext cx="3422450" cy="4440853"/>
            <a:chOff x="266417" y="664314"/>
            <a:chExt cx="3422450" cy="4440853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417" y="856258"/>
              <a:ext cx="3422450" cy="42489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오각형 10"/>
            <p:cNvSpPr/>
            <p:nvPr/>
          </p:nvSpPr>
          <p:spPr>
            <a:xfrm>
              <a:off x="266417" y="664314"/>
              <a:ext cx="1944216" cy="193123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74047" tIns="87023" rIns="174047" bIns="87023" rtlCol="0" anchor="ctr"/>
            <a:lstStyle/>
            <a:p>
              <a:pPr algn="ctr"/>
              <a:r>
                <a:rPr lang="en-US" altLang="ko-KR" sz="1000" b="1" smtClean="0">
                  <a:solidFill>
                    <a:schemeClr val="tx2">
                      <a:lumMod val="50000"/>
                    </a:schemeClr>
                  </a:solidFill>
                </a:rPr>
                <a:t>MineMapViewModel.cs</a:t>
              </a:r>
              <a:endParaRPr lang="ko-KR" altLang="en-US" sz="10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4924" y="2053069"/>
            <a:ext cx="2592288" cy="1273990"/>
            <a:chOff x="3851920" y="663135"/>
            <a:chExt cx="2592288" cy="1273990"/>
          </a:xfrm>
        </p:grpSpPr>
        <p:pic>
          <p:nvPicPr>
            <p:cNvPr id="1229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920" y="856258"/>
              <a:ext cx="2592288" cy="1080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오각형 21"/>
            <p:cNvSpPr/>
            <p:nvPr/>
          </p:nvSpPr>
          <p:spPr>
            <a:xfrm>
              <a:off x="3851920" y="663135"/>
              <a:ext cx="2044198" cy="193123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74047" tIns="87023" rIns="174047" bIns="87023" rtlCol="0" anchor="ctr"/>
            <a:lstStyle/>
            <a:p>
              <a:pPr algn="ctr"/>
              <a:r>
                <a:rPr lang="en-US" altLang="ko-KR" sz="1000" b="1" smtClean="0">
                  <a:solidFill>
                    <a:schemeClr val="tx2">
                      <a:lumMod val="50000"/>
                    </a:schemeClr>
                  </a:solidFill>
                </a:rPr>
                <a:t>MineItemViewModel.xaml</a:t>
              </a:r>
              <a:endParaRPr lang="ko-KR" altLang="en-US" sz="10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0572" y="3609453"/>
            <a:ext cx="2566640" cy="1325464"/>
            <a:chOff x="4283968" y="3602763"/>
            <a:chExt cx="2566640" cy="1325464"/>
          </a:xfrm>
        </p:grpSpPr>
        <p:pic>
          <p:nvPicPr>
            <p:cNvPr id="1229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3968" y="3795886"/>
              <a:ext cx="2566640" cy="1132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오각형 23"/>
            <p:cNvSpPr/>
            <p:nvPr/>
          </p:nvSpPr>
          <p:spPr>
            <a:xfrm>
              <a:off x="4283968" y="3602763"/>
              <a:ext cx="1944216" cy="193123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74047" tIns="87023" rIns="174047" bIns="87023" rtlCol="0" anchor="ctr"/>
            <a:lstStyle/>
            <a:p>
              <a:pPr algn="ctr"/>
              <a:r>
                <a:rPr lang="en-US" altLang="ko-KR" sz="1000" b="1" smtClean="0">
                  <a:solidFill>
                    <a:schemeClr val="tx2">
                      <a:lumMod val="50000"/>
                    </a:schemeClr>
                  </a:solidFill>
                </a:rPr>
                <a:t>MineItemViewModel.cs</a:t>
              </a:r>
              <a:endParaRPr lang="ko-KR" altLang="en-US" sz="10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99542"/>
            <a:ext cx="1159991" cy="1159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838535"/>
            <a:ext cx="2579930" cy="1229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오각형 35"/>
          <p:cNvSpPr/>
          <p:nvPr/>
        </p:nvSpPr>
        <p:spPr>
          <a:xfrm>
            <a:off x="6372200" y="645412"/>
            <a:ext cx="1289965" cy="193123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4047" tIns="87023" rIns="174047" bIns="87023" rtlCol="0" anchor="ctr"/>
          <a:lstStyle/>
          <a:p>
            <a:pPr algn="ctr"/>
            <a:r>
              <a:rPr lang="en-US" altLang="ko-KR" sz="1000" b="1" smtClean="0">
                <a:solidFill>
                  <a:schemeClr val="tx2">
                    <a:lumMod val="50000"/>
                  </a:schemeClr>
                </a:solidFill>
              </a:rPr>
              <a:t>MineMap.cs</a:t>
            </a:r>
            <a:endParaRPr lang="ko-KR" altLang="en-US" sz="1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2809187" y="3155434"/>
            <a:ext cx="1258757" cy="4540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6372199" y="852583"/>
            <a:ext cx="2579931" cy="1215111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2809187" y="1498600"/>
            <a:ext cx="3291948" cy="1541138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" name="아래쪽 화살표 2"/>
          <p:cNvSpPr/>
          <p:nvPr/>
        </p:nvSpPr>
        <p:spPr>
          <a:xfrm rot="20180995">
            <a:off x="1645524" y="1172969"/>
            <a:ext cx="199418" cy="1760201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아래쪽 화살표 25"/>
          <p:cNvSpPr/>
          <p:nvPr/>
        </p:nvSpPr>
        <p:spPr>
          <a:xfrm rot="2113041">
            <a:off x="1593677" y="3105065"/>
            <a:ext cx="199418" cy="693425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아래쪽 화살표 26"/>
          <p:cNvSpPr/>
          <p:nvPr/>
        </p:nvSpPr>
        <p:spPr>
          <a:xfrm rot="19598299">
            <a:off x="1603272" y="3848209"/>
            <a:ext cx="199418" cy="904443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아래쪽 화살표 27"/>
          <p:cNvSpPr/>
          <p:nvPr/>
        </p:nvSpPr>
        <p:spPr>
          <a:xfrm rot="12180115">
            <a:off x="2087303" y="4467394"/>
            <a:ext cx="199418" cy="235992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아래쪽 화살표 28"/>
          <p:cNvSpPr/>
          <p:nvPr/>
        </p:nvSpPr>
        <p:spPr>
          <a:xfrm rot="12840694">
            <a:off x="2693240" y="2677410"/>
            <a:ext cx="199418" cy="1861468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아래쪽 화살표 29"/>
          <p:cNvSpPr/>
          <p:nvPr/>
        </p:nvSpPr>
        <p:spPr>
          <a:xfrm rot="172802">
            <a:off x="3534758" y="2738395"/>
            <a:ext cx="199418" cy="372468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아래쪽 화살표 33"/>
          <p:cNvSpPr/>
          <p:nvPr/>
        </p:nvSpPr>
        <p:spPr>
          <a:xfrm rot="13690246">
            <a:off x="4998318" y="478118"/>
            <a:ext cx="199418" cy="3458093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사각형 설명선 32"/>
          <p:cNvSpPr/>
          <p:nvPr/>
        </p:nvSpPr>
        <p:spPr>
          <a:xfrm>
            <a:off x="1752051" y="574860"/>
            <a:ext cx="960503" cy="555446"/>
          </a:xfrm>
          <a:prstGeom prst="wedgeRoundRectCallout">
            <a:avLst>
              <a:gd name="adj1" fmla="val -94009"/>
              <a:gd name="adj2" fmla="val 54728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</a:rPr>
              <a:t>CLICK</a:t>
            </a:r>
            <a:endParaRPr lang="en-US" altLang="ko-KR" sz="9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2454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Term Project </a:t>
            </a:r>
            <a:r>
              <a:rPr lang="ko-KR" altLang="en-US" smtClean="0"/>
              <a:t>지뢰찾기 </a:t>
            </a:r>
            <a:r>
              <a:rPr lang="en-US" altLang="ko-KR"/>
              <a:t>Ver. WPF</a:t>
            </a:r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2755466" y="627530"/>
            <a:ext cx="3422450" cy="4440853"/>
            <a:chOff x="266417" y="664314"/>
            <a:chExt cx="3422450" cy="4440853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417" y="856258"/>
              <a:ext cx="3422450" cy="42489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오각형 10"/>
            <p:cNvSpPr/>
            <p:nvPr/>
          </p:nvSpPr>
          <p:spPr>
            <a:xfrm>
              <a:off x="266417" y="664314"/>
              <a:ext cx="1944216" cy="193123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74047" tIns="87023" rIns="174047" bIns="87023" rtlCol="0" anchor="ctr"/>
            <a:lstStyle/>
            <a:p>
              <a:pPr algn="ctr"/>
              <a:r>
                <a:rPr lang="en-US" altLang="ko-KR" sz="1000" b="1" smtClean="0">
                  <a:solidFill>
                    <a:schemeClr val="tx2">
                      <a:lumMod val="50000"/>
                    </a:schemeClr>
                  </a:solidFill>
                </a:rPr>
                <a:t>MineMapViewModel.cs</a:t>
              </a:r>
              <a:endParaRPr lang="ko-KR" altLang="en-US" sz="10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4924" y="2053069"/>
            <a:ext cx="2592288" cy="1273990"/>
            <a:chOff x="3851920" y="663135"/>
            <a:chExt cx="2592288" cy="1273990"/>
          </a:xfrm>
        </p:grpSpPr>
        <p:pic>
          <p:nvPicPr>
            <p:cNvPr id="1229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920" y="856258"/>
              <a:ext cx="2592288" cy="1080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오각형 21"/>
            <p:cNvSpPr/>
            <p:nvPr/>
          </p:nvSpPr>
          <p:spPr>
            <a:xfrm>
              <a:off x="3851920" y="663135"/>
              <a:ext cx="2044198" cy="193123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74047" tIns="87023" rIns="174047" bIns="87023" rtlCol="0" anchor="ctr"/>
            <a:lstStyle/>
            <a:p>
              <a:pPr algn="ctr"/>
              <a:r>
                <a:rPr lang="en-US" altLang="ko-KR" sz="1000" b="1" smtClean="0">
                  <a:solidFill>
                    <a:schemeClr val="tx2">
                      <a:lumMod val="50000"/>
                    </a:schemeClr>
                  </a:solidFill>
                </a:rPr>
                <a:t>MineItemViewModel.xaml</a:t>
              </a:r>
              <a:endParaRPr lang="ko-KR" altLang="en-US" sz="10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0572" y="3609453"/>
            <a:ext cx="2566640" cy="1325464"/>
            <a:chOff x="4283968" y="3602763"/>
            <a:chExt cx="2566640" cy="1325464"/>
          </a:xfrm>
        </p:grpSpPr>
        <p:pic>
          <p:nvPicPr>
            <p:cNvPr id="1229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3968" y="3795886"/>
              <a:ext cx="2566640" cy="1132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오각형 23"/>
            <p:cNvSpPr/>
            <p:nvPr/>
          </p:nvSpPr>
          <p:spPr>
            <a:xfrm>
              <a:off x="4283968" y="3602763"/>
              <a:ext cx="1944216" cy="193123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74047" tIns="87023" rIns="174047" bIns="87023" rtlCol="0" anchor="ctr"/>
            <a:lstStyle/>
            <a:p>
              <a:pPr algn="ctr"/>
              <a:r>
                <a:rPr lang="en-US" altLang="ko-KR" sz="1000" b="1" smtClean="0">
                  <a:solidFill>
                    <a:schemeClr val="tx2">
                      <a:lumMod val="50000"/>
                    </a:schemeClr>
                  </a:solidFill>
                </a:rPr>
                <a:t>MineItemViewModel.cs</a:t>
              </a:r>
              <a:endParaRPr lang="ko-KR" altLang="en-US" sz="10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99542"/>
            <a:ext cx="1159991" cy="1159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838535"/>
            <a:ext cx="2579930" cy="1229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오각형 35"/>
          <p:cNvSpPr/>
          <p:nvPr/>
        </p:nvSpPr>
        <p:spPr>
          <a:xfrm>
            <a:off x="6372200" y="645412"/>
            <a:ext cx="1289965" cy="193123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4047" tIns="87023" rIns="174047" bIns="87023" rtlCol="0" anchor="ctr"/>
          <a:lstStyle/>
          <a:p>
            <a:pPr algn="ctr"/>
            <a:r>
              <a:rPr lang="en-US" altLang="ko-KR" sz="1000" b="1" smtClean="0">
                <a:solidFill>
                  <a:schemeClr val="tx2">
                    <a:lumMod val="50000"/>
                  </a:schemeClr>
                </a:solidFill>
              </a:rPr>
              <a:t>MineMap.cs</a:t>
            </a:r>
            <a:endParaRPr lang="ko-KR" altLang="en-US" sz="1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919" y="2269169"/>
            <a:ext cx="1924492" cy="1886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모서리가 둥근 직사각형 47"/>
          <p:cNvSpPr/>
          <p:nvPr/>
        </p:nvSpPr>
        <p:spPr>
          <a:xfrm>
            <a:off x="2809187" y="3155434"/>
            <a:ext cx="1258757" cy="4540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6372199" y="852583"/>
            <a:ext cx="2579931" cy="1215111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2809187" y="1498600"/>
            <a:ext cx="3291948" cy="1541138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" name="아래쪽 화살표 2"/>
          <p:cNvSpPr/>
          <p:nvPr/>
        </p:nvSpPr>
        <p:spPr>
          <a:xfrm rot="20180995">
            <a:off x="1645524" y="1172969"/>
            <a:ext cx="199418" cy="1760201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아래쪽 화살표 25"/>
          <p:cNvSpPr/>
          <p:nvPr/>
        </p:nvSpPr>
        <p:spPr>
          <a:xfrm rot="2113041">
            <a:off x="1593677" y="3105065"/>
            <a:ext cx="199418" cy="693425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아래쪽 화살표 26"/>
          <p:cNvSpPr/>
          <p:nvPr/>
        </p:nvSpPr>
        <p:spPr>
          <a:xfrm rot="19598299">
            <a:off x="1603272" y="3848209"/>
            <a:ext cx="199418" cy="904443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아래쪽 화살표 27"/>
          <p:cNvSpPr/>
          <p:nvPr/>
        </p:nvSpPr>
        <p:spPr>
          <a:xfrm rot="12180115">
            <a:off x="2087303" y="4467394"/>
            <a:ext cx="199418" cy="235992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아래쪽 화살표 28"/>
          <p:cNvSpPr/>
          <p:nvPr/>
        </p:nvSpPr>
        <p:spPr>
          <a:xfrm rot="12840694">
            <a:off x="2693240" y="2677410"/>
            <a:ext cx="199418" cy="1861468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아래쪽 화살표 29"/>
          <p:cNvSpPr/>
          <p:nvPr/>
        </p:nvSpPr>
        <p:spPr>
          <a:xfrm rot="172802">
            <a:off x="3534758" y="2738395"/>
            <a:ext cx="199418" cy="372468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아래쪽 화살표 33"/>
          <p:cNvSpPr/>
          <p:nvPr/>
        </p:nvSpPr>
        <p:spPr>
          <a:xfrm rot="13690246">
            <a:off x="4998318" y="478118"/>
            <a:ext cx="199418" cy="3458093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사각형 설명선 32"/>
          <p:cNvSpPr/>
          <p:nvPr/>
        </p:nvSpPr>
        <p:spPr>
          <a:xfrm>
            <a:off x="1752051" y="574860"/>
            <a:ext cx="960503" cy="555446"/>
          </a:xfrm>
          <a:prstGeom prst="wedgeRoundRectCallout">
            <a:avLst>
              <a:gd name="adj1" fmla="val -94009"/>
              <a:gd name="adj2" fmla="val 54728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</a:rPr>
              <a:t>CLICK</a:t>
            </a:r>
            <a:endParaRPr lang="en-US" altLang="ko-KR" sz="9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6368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모서리가 둥근 직사각형 30"/>
          <p:cNvSpPr/>
          <p:nvPr/>
        </p:nvSpPr>
        <p:spPr>
          <a:xfrm>
            <a:off x="7219650" y="576864"/>
            <a:ext cx="1815228" cy="139542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7290041" y="794465"/>
            <a:ext cx="1674447" cy="11123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7348143" y="898707"/>
            <a:ext cx="1529081" cy="936104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7509072" y="1330753"/>
            <a:ext cx="1315068" cy="457782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solidFill>
              <a:srgbClr val="00B05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8" name="모서리가 둥근 직사각형 27"/>
          <p:cNvSpPr/>
          <p:nvPr/>
        </p:nvSpPr>
        <p:spPr>
          <a:xfrm rot="5400000">
            <a:off x="2145241" y="419024"/>
            <a:ext cx="1164198" cy="4478255"/>
          </a:xfrm>
          <a:prstGeom prst="roundRect">
            <a:avLst/>
          </a:prstGeom>
          <a:solidFill>
            <a:srgbClr val="EDDDEF"/>
          </a:solidFill>
          <a:ln w="76200">
            <a:solidFill>
              <a:srgbClr val="CD8D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 rot="5400000">
            <a:off x="2100754" y="2004958"/>
            <a:ext cx="1164198" cy="444595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 rot="5400000">
            <a:off x="2133943" y="-1030565"/>
            <a:ext cx="1139997" cy="4456196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Term Project </a:t>
            </a:r>
            <a:r>
              <a:rPr lang="ko-KR" altLang="en-US" smtClean="0"/>
              <a:t>지뢰찾기 </a:t>
            </a:r>
            <a:r>
              <a:rPr lang="en-US" altLang="ko-KR"/>
              <a:t>Ver. WPF</a:t>
            </a:r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98808" y="918448"/>
            <a:ext cx="1656516" cy="576064"/>
          </a:xfrm>
          <a:prstGeom prst="roundRect">
            <a:avLst>
              <a:gd name="adj" fmla="val 0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smtClean="0"/>
              <a:t>MainWindow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3061971" y="918448"/>
            <a:ext cx="1627856" cy="576064"/>
          </a:xfrm>
          <a:prstGeom prst="roundRect">
            <a:avLst>
              <a:gd name="adj" fmla="val 0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smtClean="0"/>
              <a:t>MainWindow</a:t>
            </a:r>
          </a:p>
          <a:p>
            <a:pPr algn="ctr"/>
            <a:r>
              <a:rPr lang="en-US" altLang="ko-KR" sz="1600" smtClean="0"/>
              <a:t>ViewModel</a:t>
            </a:r>
            <a:endParaRPr lang="ko-KR" altLang="en-US" sz="1600"/>
          </a:p>
        </p:txBody>
      </p:sp>
      <p:sp>
        <p:nvSpPr>
          <p:cNvPr id="8" name="모서리가 둥근 직사각형 7"/>
          <p:cNvSpPr/>
          <p:nvPr/>
        </p:nvSpPr>
        <p:spPr>
          <a:xfrm>
            <a:off x="711807" y="2427920"/>
            <a:ext cx="1656516" cy="576064"/>
          </a:xfrm>
          <a:prstGeom prst="roundRect">
            <a:avLst>
              <a:gd name="adj" fmla="val 0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smtClean="0"/>
              <a:t>MineMap</a:t>
            </a:r>
          </a:p>
          <a:p>
            <a:pPr algn="ctr"/>
            <a:r>
              <a:rPr lang="en-US" altLang="ko-KR" sz="1600" smtClean="0"/>
              <a:t>View</a:t>
            </a:r>
            <a:endParaRPr lang="ko-KR" altLang="en-US" sz="1600"/>
          </a:p>
        </p:txBody>
      </p:sp>
      <p:sp>
        <p:nvSpPr>
          <p:cNvPr id="9" name="모서리가 둥근 직사각형 8"/>
          <p:cNvSpPr/>
          <p:nvPr/>
        </p:nvSpPr>
        <p:spPr>
          <a:xfrm>
            <a:off x="3061971" y="2427734"/>
            <a:ext cx="1627856" cy="576064"/>
          </a:xfrm>
          <a:prstGeom prst="roundRect">
            <a:avLst>
              <a:gd name="adj" fmla="val 0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smtClean="0"/>
              <a:t>MineMap</a:t>
            </a:r>
          </a:p>
          <a:p>
            <a:pPr algn="ctr"/>
            <a:r>
              <a:rPr lang="en-US" altLang="ko-KR" sz="1600" smtClean="0"/>
              <a:t>ViewModel</a:t>
            </a:r>
            <a:endParaRPr lang="ko-KR" altLang="en-US" sz="160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724001" y="3939902"/>
            <a:ext cx="1656516" cy="576064"/>
          </a:xfrm>
          <a:prstGeom prst="roundRect">
            <a:avLst>
              <a:gd name="adj" fmla="val 0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smtClean="0"/>
              <a:t>MineItem</a:t>
            </a:r>
          </a:p>
          <a:p>
            <a:pPr algn="ctr"/>
            <a:r>
              <a:rPr lang="en-US" altLang="ko-KR" sz="1600" smtClean="0"/>
              <a:t>View</a:t>
            </a:r>
            <a:endParaRPr lang="ko-KR" altLang="en-US" sz="160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074165" y="3939902"/>
            <a:ext cx="1627856" cy="576064"/>
          </a:xfrm>
          <a:prstGeom prst="roundRect">
            <a:avLst>
              <a:gd name="adj" fmla="val 0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smtClean="0"/>
              <a:t>MineItem</a:t>
            </a:r>
          </a:p>
          <a:p>
            <a:pPr algn="ctr"/>
            <a:r>
              <a:rPr lang="en-US" altLang="ko-KR" sz="1600" smtClean="0"/>
              <a:t>ViewModel</a:t>
            </a:r>
            <a:endParaRPr lang="ko-KR" altLang="en-US" sz="1600"/>
          </a:p>
        </p:txBody>
      </p:sp>
      <p:cxnSp>
        <p:nvCxnSpPr>
          <p:cNvPr id="15" name="직선 화살표 연결선 14"/>
          <p:cNvCxnSpPr>
            <a:stCxn id="6" idx="3"/>
            <a:endCxn id="7" idx="1"/>
          </p:cNvCxnSpPr>
          <p:nvPr/>
        </p:nvCxnSpPr>
        <p:spPr>
          <a:xfrm>
            <a:off x="2355324" y="1206480"/>
            <a:ext cx="706647" cy="0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8" idx="3"/>
            <a:endCxn id="9" idx="1"/>
          </p:cNvCxnSpPr>
          <p:nvPr/>
        </p:nvCxnSpPr>
        <p:spPr>
          <a:xfrm flipV="1">
            <a:off x="2368323" y="2715766"/>
            <a:ext cx="693648" cy="186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0" idx="3"/>
            <a:endCxn id="11" idx="1"/>
          </p:cNvCxnSpPr>
          <p:nvPr/>
        </p:nvCxnSpPr>
        <p:spPr>
          <a:xfrm>
            <a:off x="2380517" y="4227934"/>
            <a:ext cx="693648" cy="0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7" idx="2"/>
            <a:endCxn id="9" idx="0"/>
          </p:cNvCxnSpPr>
          <p:nvPr/>
        </p:nvCxnSpPr>
        <p:spPr>
          <a:xfrm>
            <a:off x="3875899" y="1494512"/>
            <a:ext cx="0" cy="933222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9" idx="2"/>
            <a:endCxn id="11" idx="0"/>
          </p:cNvCxnSpPr>
          <p:nvPr/>
        </p:nvCxnSpPr>
        <p:spPr>
          <a:xfrm>
            <a:off x="3875899" y="3003798"/>
            <a:ext cx="12194" cy="936104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11" idx="3"/>
            <a:endCxn id="44" idx="1"/>
          </p:cNvCxnSpPr>
          <p:nvPr/>
        </p:nvCxnSpPr>
        <p:spPr>
          <a:xfrm flipV="1">
            <a:off x="4702021" y="1350640"/>
            <a:ext cx="2588020" cy="2877294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>
            <a:stCxn id="9" idx="3"/>
            <a:endCxn id="44" idx="1"/>
          </p:cNvCxnSpPr>
          <p:nvPr/>
        </p:nvCxnSpPr>
        <p:spPr>
          <a:xfrm flipV="1">
            <a:off x="4689827" y="1350640"/>
            <a:ext cx="2600214" cy="1365126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H="1">
            <a:off x="2627784" y="650136"/>
            <a:ext cx="166" cy="4320480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5939986" y="624337"/>
            <a:ext cx="166" cy="4320480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196665" y="546753"/>
            <a:ext cx="72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smtClean="0">
                <a:solidFill>
                  <a:srgbClr val="0070C0"/>
                </a:solidFill>
                <a:latin typeface="+mn-ea"/>
                <a:ea typeface="+mn-ea"/>
              </a:rPr>
              <a:t>Model</a:t>
            </a:r>
            <a:endParaRPr lang="ko-KR" altLang="en-US" sz="1400" b="1" dirty="0" smtClean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349691" y="898704"/>
            <a:ext cx="1038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smtClean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MineMap</a:t>
            </a:r>
            <a:endParaRPr lang="ko-KR" altLang="en-US" sz="1400" b="1" dirty="0" smtClean="0">
              <a:solidFill>
                <a:schemeClr val="accent6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509072" y="1330751"/>
            <a:ext cx="1143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smtClean="0">
                <a:solidFill>
                  <a:srgbClr val="00B050"/>
                </a:solidFill>
                <a:latin typeface="+mn-ea"/>
                <a:ea typeface="+mn-ea"/>
              </a:rPr>
              <a:t>MineItem</a:t>
            </a:r>
            <a:endParaRPr lang="ko-KR" altLang="en-US" sz="1400" b="1" dirty="0" smtClean="0">
              <a:solidFill>
                <a:srgbClr val="00B05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64871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23850" y="0"/>
            <a:ext cx="8229600" cy="519113"/>
          </a:xfrm>
        </p:spPr>
        <p:txBody>
          <a:bodyPr/>
          <a:lstStyle/>
          <a:p>
            <a:r>
              <a:rPr lang="en-US" altLang="ko-KR"/>
              <a:t>Term Project </a:t>
            </a:r>
            <a:r>
              <a:rPr lang="ko-KR" altLang="en-US"/>
              <a:t>지뢰찾기 </a:t>
            </a:r>
            <a:r>
              <a:rPr lang="en-US" altLang="ko-KR"/>
              <a:t>Ver. Akka.Net</a:t>
            </a: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44515" y="2965431"/>
            <a:ext cx="1374934" cy="600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KoPub돋움체 Bold"/>
                <a:ea typeface="KoPub돋움체 Bold"/>
              </a:rPr>
              <a:t>Windows</a:t>
            </a:r>
          </a:p>
          <a:p>
            <a:pPr algn="ctr"/>
            <a:r>
              <a:rPr lang="en-US" altLang="ko-KR" sz="1100" b="1" dirty="0" smtClean="0">
                <a:latin typeface="KoPub돋움체 Bold"/>
                <a:ea typeface="KoPub돋움체 Bold"/>
              </a:rPr>
              <a:t>Presentation</a:t>
            </a:r>
          </a:p>
          <a:p>
            <a:pPr algn="ctr"/>
            <a:r>
              <a:rPr lang="en-US" altLang="ko-KR" sz="1100" b="1" dirty="0" err="1" smtClean="0">
                <a:latin typeface="KoPub돋움체 Bold"/>
                <a:ea typeface="KoPub돋움체 Bold"/>
              </a:rPr>
              <a:t>Fonundation</a:t>
            </a:r>
            <a:endParaRPr lang="en-US" altLang="ko-KR" sz="1100" b="1" dirty="0" smtClean="0">
              <a:latin typeface="KoPub돋움체 Bold"/>
              <a:ea typeface="KoPub돋움체 Bold"/>
            </a:endParaRPr>
          </a:p>
        </p:txBody>
      </p:sp>
      <p:sp>
        <p:nvSpPr>
          <p:cNvPr id="14" name="십자형 13"/>
          <p:cNvSpPr/>
          <p:nvPr/>
        </p:nvSpPr>
        <p:spPr>
          <a:xfrm>
            <a:off x="4135020" y="2126048"/>
            <a:ext cx="356226" cy="338438"/>
          </a:xfrm>
          <a:prstGeom prst="plus">
            <a:avLst>
              <a:gd name="adj" fmla="val 4186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5" name="TextBox 14"/>
          <p:cNvSpPr txBox="1"/>
          <p:nvPr/>
        </p:nvSpPr>
        <p:spPr>
          <a:xfrm>
            <a:off x="2648187" y="2979698"/>
            <a:ext cx="1252412" cy="600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KoPub돋움체 Bold"/>
                <a:ea typeface="KoPub돋움체 Bold"/>
              </a:rPr>
              <a:t>Model</a:t>
            </a:r>
          </a:p>
          <a:p>
            <a:pPr algn="ctr"/>
            <a:r>
              <a:rPr lang="en-US" altLang="ko-KR" sz="1100" b="1" dirty="0" smtClean="0">
                <a:latin typeface="KoPub돋움체 Bold"/>
                <a:ea typeface="KoPub돋움체 Bold"/>
              </a:rPr>
              <a:t>View</a:t>
            </a:r>
            <a:br>
              <a:rPr lang="en-US" altLang="ko-KR" sz="1100" b="1" dirty="0" smtClean="0">
                <a:latin typeface="KoPub돋움체 Bold"/>
                <a:ea typeface="KoPub돋움체 Bold"/>
              </a:rPr>
            </a:br>
            <a:r>
              <a:rPr lang="en-US" altLang="ko-KR" sz="1100" b="1" dirty="0" err="1" smtClean="0">
                <a:latin typeface="KoPub돋움체 Bold"/>
                <a:ea typeface="KoPub돋움체 Bold"/>
              </a:rPr>
              <a:t>View</a:t>
            </a:r>
            <a:r>
              <a:rPr lang="en-US" altLang="ko-KR" sz="1100" b="1" dirty="0" err="1">
                <a:latin typeface="KoPub돋움체 Bold"/>
                <a:ea typeface="KoPub돋움체 Bold"/>
              </a:rPr>
              <a:t>M</a:t>
            </a:r>
            <a:r>
              <a:rPr lang="en-US" altLang="ko-KR" sz="1100" b="1" dirty="0" err="1" smtClean="0">
                <a:latin typeface="KoPub돋움체 Bold"/>
                <a:ea typeface="KoPub돋움체 Bold"/>
              </a:rPr>
              <a:t>odel</a:t>
            </a:r>
            <a:endParaRPr lang="en-US" altLang="ko-KR" sz="1100" b="1" dirty="0" smtClean="0">
              <a:latin typeface="KoPub돋움체 Bold"/>
              <a:ea typeface="KoPub돋움체 Bol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21694" y="3091693"/>
            <a:ext cx="1450706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KoPub돋움체 Bold"/>
                <a:ea typeface="KoPub돋움체 Bold"/>
              </a:rPr>
              <a:t>Test Driven</a:t>
            </a:r>
          </a:p>
          <a:p>
            <a:pPr algn="ctr"/>
            <a:r>
              <a:rPr lang="en-US" altLang="ko-KR" sz="1100" b="1" dirty="0" smtClean="0">
                <a:latin typeface="KoPub돋움체 Bold"/>
                <a:ea typeface="KoPub돋움체 Bold"/>
              </a:rPr>
              <a:t>Development</a:t>
            </a:r>
          </a:p>
        </p:txBody>
      </p:sp>
      <p:sp>
        <p:nvSpPr>
          <p:cNvPr id="17" name="타원 16"/>
          <p:cNvSpPr/>
          <p:nvPr/>
        </p:nvSpPr>
        <p:spPr>
          <a:xfrm>
            <a:off x="680441" y="1628708"/>
            <a:ext cx="1303082" cy="13030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WPF</a:t>
            </a:r>
          </a:p>
        </p:txBody>
      </p:sp>
      <p:sp>
        <p:nvSpPr>
          <p:cNvPr id="18" name="타원 17"/>
          <p:cNvSpPr/>
          <p:nvPr/>
        </p:nvSpPr>
        <p:spPr>
          <a:xfrm>
            <a:off x="2622852" y="1642973"/>
            <a:ext cx="1303082" cy="13030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MVVM</a:t>
            </a:r>
          </a:p>
        </p:txBody>
      </p:sp>
      <p:sp>
        <p:nvSpPr>
          <p:cNvPr id="19" name="십자형 18"/>
          <p:cNvSpPr/>
          <p:nvPr/>
        </p:nvSpPr>
        <p:spPr>
          <a:xfrm>
            <a:off x="2116996" y="2096715"/>
            <a:ext cx="356226" cy="338438"/>
          </a:xfrm>
          <a:prstGeom prst="plus">
            <a:avLst>
              <a:gd name="adj" fmla="val 4186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0" name="타원 19"/>
          <p:cNvSpPr/>
          <p:nvPr/>
        </p:nvSpPr>
        <p:spPr>
          <a:xfrm>
            <a:off x="6863141" y="1595191"/>
            <a:ext cx="1303082" cy="130308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TDD</a:t>
            </a:r>
          </a:p>
        </p:txBody>
      </p:sp>
      <p:sp>
        <p:nvSpPr>
          <p:cNvPr id="12" name="십자형 11"/>
          <p:cNvSpPr/>
          <p:nvPr/>
        </p:nvSpPr>
        <p:spPr>
          <a:xfrm>
            <a:off x="6221452" y="2167678"/>
            <a:ext cx="356226" cy="338438"/>
          </a:xfrm>
          <a:prstGeom prst="plus">
            <a:avLst>
              <a:gd name="adj" fmla="val 4186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21" name="Picture 2" descr="akka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629" y="1727578"/>
            <a:ext cx="1682362" cy="107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705470" y="2968583"/>
            <a:ext cx="134466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 smtClean="0">
                <a:latin typeface="KoPub돋움체 Bold"/>
                <a:ea typeface="KoPub돋움체 Bold"/>
              </a:rPr>
              <a:t>Akka.Net</a:t>
            </a:r>
            <a:endParaRPr lang="en-US" altLang="ko-KR" sz="1600" b="1" dirty="0" smtClean="0">
              <a:latin typeface="KoPub돋움체 Bold"/>
              <a:ea typeface="KoPub돋움체 Bold"/>
            </a:endParaRPr>
          </a:p>
        </p:txBody>
      </p:sp>
    </p:spTree>
    <p:extLst>
      <p:ext uri="{BB962C8B-B14F-4D97-AF65-F5344CB8AC3E}">
        <p14:creationId xmlns:p14="http://schemas.microsoft.com/office/powerpoint/2010/main" val="113621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교육 일정</a:t>
            </a:r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61783" y="1347614"/>
            <a:ext cx="9064747" cy="2777832"/>
            <a:chOff x="61783" y="1347614"/>
            <a:chExt cx="9064747" cy="2777832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3" y="1347614"/>
              <a:ext cx="9064747" cy="27778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순서도: 처리 2"/>
            <p:cNvSpPr/>
            <p:nvPr/>
          </p:nvSpPr>
          <p:spPr>
            <a:xfrm>
              <a:off x="7181850" y="3393364"/>
              <a:ext cx="1333499" cy="360040"/>
            </a:xfrm>
            <a:prstGeom prst="flowChartProcess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PPT </a:t>
              </a:r>
              <a:r>
                <a:rPr lang="ko-KR" altLang="en-US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작성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61783" y="1923678"/>
            <a:ext cx="4870257" cy="10801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87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그룹 75"/>
          <p:cNvGrpSpPr/>
          <p:nvPr/>
        </p:nvGrpSpPr>
        <p:grpSpPr>
          <a:xfrm>
            <a:off x="3661216" y="3391416"/>
            <a:ext cx="1268358" cy="1268358"/>
            <a:chOff x="3270108" y="3557572"/>
            <a:chExt cx="847172" cy="847172"/>
          </a:xfrm>
        </p:grpSpPr>
        <p:sp>
          <p:nvSpPr>
            <p:cNvPr id="77" name="타원 76"/>
            <p:cNvSpPr/>
            <p:nvPr/>
          </p:nvSpPr>
          <p:spPr>
            <a:xfrm>
              <a:off x="3270108" y="3557572"/>
              <a:ext cx="847172" cy="847172"/>
            </a:xfrm>
            <a:prstGeom prst="ellipse">
              <a:avLst/>
            </a:prstGeom>
            <a:ln w="7620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2000" b="1" dirty="0" smtClean="0">
                <a:solidFill>
                  <a:srgbClr val="7030A0"/>
                </a:solidFill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3390142" y="3809313"/>
              <a:ext cx="603072" cy="3055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smtClean="0">
                  <a:solidFill>
                    <a:srgbClr val="7030A0"/>
                  </a:solidFill>
                </a:rPr>
                <a:t>버튼</a:t>
              </a:r>
              <a:endParaRPr lang="ko-KR" altLang="en-US" sz="20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9" name="타원 8"/>
          <p:cNvSpPr/>
          <p:nvPr/>
        </p:nvSpPr>
        <p:spPr>
          <a:xfrm>
            <a:off x="7236338" y="493771"/>
            <a:ext cx="502482" cy="5024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schemeClr val="tx1"/>
                </a:solidFill>
              </a:rPr>
              <a:t>/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243424" y="3971484"/>
            <a:ext cx="77694" cy="79698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600" dirty="0" smtClean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413661" y="3971484"/>
            <a:ext cx="77694" cy="79698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600" dirty="0" smtClean="0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580705" y="3971484"/>
            <a:ext cx="77694" cy="79698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600" dirty="0" smtClean="0">
              <a:solidFill>
                <a:schemeClr val="tx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921802" y="3971484"/>
            <a:ext cx="77694" cy="79698"/>
          </a:xfrm>
          <a:prstGeom prst="ellipse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600" dirty="0" smtClean="0">
              <a:solidFill>
                <a:schemeClr val="tx1"/>
              </a:solidFill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2851183" y="3358242"/>
            <a:ext cx="1268358" cy="1268358"/>
            <a:chOff x="3270108" y="3557572"/>
            <a:chExt cx="847172" cy="847172"/>
          </a:xfrm>
        </p:grpSpPr>
        <p:sp>
          <p:nvSpPr>
            <p:cNvPr id="16" name="타원 15"/>
            <p:cNvSpPr/>
            <p:nvPr/>
          </p:nvSpPr>
          <p:spPr>
            <a:xfrm>
              <a:off x="3270108" y="3557572"/>
              <a:ext cx="847172" cy="847172"/>
            </a:xfrm>
            <a:prstGeom prst="ellipse">
              <a:avLst/>
            </a:prstGeom>
            <a:ln w="7620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2000" b="1" dirty="0" smtClean="0">
                <a:solidFill>
                  <a:srgbClr val="7030A0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90142" y="3809313"/>
              <a:ext cx="603072" cy="3055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smtClean="0">
                  <a:solidFill>
                    <a:srgbClr val="7030A0"/>
                  </a:solidFill>
                </a:rPr>
                <a:t>버튼</a:t>
              </a:r>
              <a:endParaRPr lang="ko-KR" altLang="en-US" sz="20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966918" y="925819"/>
            <a:ext cx="753723" cy="753723"/>
            <a:chOff x="9513052" y="1093738"/>
            <a:chExt cx="1080000" cy="1080000"/>
          </a:xfrm>
        </p:grpSpPr>
        <p:sp>
          <p:nvSpPr>
            <p:cNvPr id="19" name="타원 18"/>
            <p:cNvSpPr/>
            <p:nvPr/>
          </p:nvSpPr>
          <p:spPr>
            <a:xfrm>
              <a:off x="9513052" y="1093738"/>
              <a:ext cx="1080000" cy="108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9534704" y="1425609"/>
              <a:ext cx="1008800" cy="4162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</a:rPr>
                <a:t>Users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직선 연결선 20"/>
          <p:cNvCxnSpPr>
            <a:stCxn id="9" idx="2"/>
            <a:endCxn id="19" idx="7"/>
          </p:cNvCxnSpPr>
          <p:nvPr/>
        </p:nvCxnSpPr>
        <p:spPr>
          <a:xfrm flipH="1">
            <a:off x="6610261" y="745012"/>
            <a:ext cx="626077" cy="291187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5193531" y="1302681"/>
            <a:ext cx="773387" cy="504901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3933794" y="2774230"/>
            <a:ext cx="722465" cy="769759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H="1">
            <a:off x="4444138" y="3125344"/>
            <a:ext cx="215623" cy="251810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5727301" y="3125344"/>
            <a:ext cx="500653" cy="457859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/>
          <p:cNvGrpSpPr/>
          <p:nvPr/>
        </p:nvGrpSpPr>
        <p:grpSpPr>
          <a:xfrm>
            <a:off x="4376188" y="1807582"/>
            <a:ext cx="1634686" cy="1543854"/>
            <a:chOff x="8710623" y="1552949"/>
            <a:chExt cx="1737367" cy="1640828"/>
          </a:xfrm>
        </p:grpSpPr>
        <p:grpSp>
          <p:nvGrpSpPr>
            <p:cNvPr id="39" name="그룹 38"/>
            <p:cNvGrpSpPr/>
            <p:nvPr/>
          </p:nvGrpSpPr>
          <p:grpSpPr>
            <a:xfrm>
              <a:off x="8777025" y="1552949"/>
              <a:ext cx="1604562" cy="1640828"/>
              <a:chOff x="4994936" y="1428182"/>
              <a:chExt cx="1604562" cy="1640828"/>
            </a:xfrm>
          </p:grpSpPr>
          <p:sp>
            <p:nvSpPr>
              <p:cNvPr id="41" name="타원 40"/>
              <p:cNvSpPr/>
              <p:nvPr/>
            </p:nvSpPr>
            <p:spPr>
              <a:xfrm>
                <a:off x="4994936" y="1428182"/>
                <a:ext cx="1604562" cy="1640828"/>
              </a:xfrm>
              <a:prstGeom prst="ellips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16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5027365" y="1997113"/>
                <a:ext cx="1539704" cy="5842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" name="직사각형 39"/>
            <p:cNvSpPr/>
            <p:nvPr/>
          </p:nvSpPr>
          <p:spPr>
            <a:xfrm>
              <a:off x="8710623" y="2087488"/>
              <a:ext cx="1737367" cy="6377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smtClean="0">
                  <a:solidFill>
                    <a:schemeClr val="accent6">
                      <a:lumMod val="75000"/>
                    </a:schemeClr>
                  </a:solidFill>
                </a:rPr>
                <a:t>게임패널</a:t>
              </a:r>
              <a:endParaRPr lang="ko-KR" altLang="en-US" sz="20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Term Project </a:t>
            </a:r>
            <a:r>
              <a:rPr lang="ko-KR" altLang="en-US"/>
              <a:t>지뢰찾기 </a:t>
            </a:r>
            <a:r>
              <a:rPr lang="en-US" altLang="ko-KR"/>
              <a:t>Ver. Akka.Net</a:t>
            </a:r>
            <a:endParaRPr lang="ko-KR" altLang="en-US"/>
          </a:p>
        </p:txBody>
      </p:sp>
      <p:cxnSp>
        <p:nvCxnSpPr>
          <p:cNvPr id="33" name="직선 연결선 32"/>
          <p:cNvCxnSpPr>
            <a:stCxn id="9" idx="6"/>
            <a:endCxn id="43" idx="1"/>
          </p:cNvCxnSpPr>
          <p:nvPr/>
        </p:nvCxnSpPr>
        <p:spPr>
          <a:xfrm>
            <a:off x="7738820" y="745012"/>
            <a:ext cx="522626" cy="453230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/>
          <p:cNvGrpSpPr/>
          <p:nvPr/>
        </p:nvGrpSpPr>
        <p:grpSpPr>
          <a:xfrm>
            <a:off x="8151066" y="1087862"/>
            <a:ext cx="753723" cy="753723"/>
            <a:chOff x="9513052" y="1093738"/>
            <a:chExt cx="1080000" cy="1080000"/>
          </a:xfrm>
        </p:grpSpPr>
        <p:sp>
          <p:nvSpPr>
            <p:cNvPr id="43" name="타원 42"/>
            <p:cNvSpPr/>
            <p:nvPr/>
          </p:nvSpPr>
          <p:spPr>
            <a:xfrm>
              <a:off x="9513052" y="1093738"/>
              <a:ext cx="1080000" cy="108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9534704" y="1425609"/>
              <a:ext cx="1008800" cy="4162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smtClean="0">
                  <a:solidFill>
                    <a:schemeClr val="tx1"/>
                  </a:solidFill>
                </a:rPr>
                <a:t>Sys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107504" y="765853"/>
            <a:ext cx="2883525" cy="1525661"/>
            <a:chOff x="278794" y="1275606"/>
            <a:chExt cx="5903725" cy="3123636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5816" y="1275606"/>
              <a:ext cx="3266703" cy="31236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" name="직사각형 61"/>
            <p:cNvSpPr/>
            <p:nvPr/>
          </p:nvSpPr>
          <p:spPr>
            <a:xfrm>
              <a:off x="278794" y="2008543"/>
              <a:ext cx="1621718" cy="63080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smtClean="0"/>
                <a:t>게임패널</a:t>
              </a:r>
              <a:endParaRPr lang="ko-KR" altLang="en-US" sz="1000" b="1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278796" y="3203850"/>
              <a:ext cx="1556899" cy="643190"/>
            </a:xfrm>
            <a:prstGeom prst="rect">
              <a:avLst/>
            </a:prstGeom>
            <a:solidFill>
              <a:srgbClr val="6600CC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/>
                <a:t>버튼</a:t>
              </a:r>
              <a:endParaRPr lang="ko-KR" altLang="en-US" sz="1100" b="1" dirty="0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3149875" y="2092072"/>
              <a:ext cx="2790278" cy="2207870"/>
            </a:xfrm>
            <a:prstGeom prst="rect">
              <a:avLst/>
            </a:prstGeom>
            <a:noFill/>
            <a:ln w="508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3561882" y="3631119"/>
              <a:ext cx="402639" cy="298832"/>
            </a:xfrm>
            <a:prstGeom prst="rect">
              <a:avLst/>
            </a:prstGeom>
            <a:noFill/>
            <a:ln w="50800">
              <a:solidFill>
                <a:srgbClr val="66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0" name="직선 화살표 연결선 69"/>
            <p:cNvCxnSpPr>
              <a:stCxn id="65" idx="3"/>
            </p:cNvCxnSpPr>
            <p:nvPr/>
          </p:nvCxnSpPr>
          <p:spPr>
            <a:xfrm>
              <a:off x="1835695" y="3525445"/>
              <a:ext cx="1686538" cy="268121"/>
            </a:xfrm>
            <a:prstGeom prst="straightConnector1">
              <a:avLst/>
            </a:prstGeom>
            <a:ln w="88900">
              <a:solidFill>
                <a:srgbClr val="66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/>
            <p:cNvCxnSpPr>
              <a:stCxn id="62" idx="3"/>
            </p:cNvCxnSpPr>
            <p:nvPr/>
          </p:nvCxnSpPr>
          <p:spPr>
            <a:xfrm>
              <a:off x="1900512" y="2323945"/>
              <a:ext cx="1249364" cy="82015"/>
            </a:xfrm>
            <a:prstGeom prst="straightConnector1">
              <a:avLst/>
            </a:prstGeom>
            <a:ln w="889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그룹 78"/>
          <p:cNvGrpSpPr/>
          <p:nvPr/>
        </p:nvGrpSpPr>
        <p:grpSpPr>
          <a:xfrm>
            <a:off x="5905923" y="3515235"/>
            <a:ext cx="1268358" cy="1268358"/>
            <a:chOff x="3270108" y="3557572"/>
            <a:chExt cx="847172" cy="847172"/>
          </a:xfrm>
        </p:grpSpPr>
        <p:sp>
          <p:nvSpPr>
            <p:cNvPr id="80" name="타원 79"/>
            <p:cNvSpPr/>
            <p:nvPr/>
          </p:nvSpPr>
          <p:spPr>
            <a:xfrm>
              <a:off x="3270108" y="3557572"/>
              <a:ext cx="847172" cy="847172"/>
            </a:xfrm>
            <a:prstGeom prst="ellipse">
              <a:avLst/>
            </a:prstGeom>
            <a:ln w="7620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2000" b="1" dirty="0" smtClean="0">
                <a:solidFill>
                  <a:srgbClr val="7030A0"/>
                </a:solidFill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3390142" y="3809313"/>
              <a:ext cx="603072" cy="3055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smtClean="0">
                  <a:solidFill>
                    <a:srgbClr val="7030A0"/>
                  </a:solidFill>
                </a:rPr>
                <a:t>버튼</a:t>
              </a:r>
              <a:endParaRPr lang="ko-KR" altLang="en-US" sz="2000" b="1" dirty="0">
                <a:solidFill>
                  <a:srgbClr val="7030A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23622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Term Project </a:t>
            </a:r>
            <a:r>
              <a:rPr lang="ko-KR" altLang="en-US"/>
              <a:t>지뢰찾기 </a:t>
            </a:r>
            <a:r>
              <a:rPr lang="en-US" altLang="ko-KR"/>
              <a:t>Ver. Akka.Net</a:t>
            </a:r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107504" y="477416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err="1" smtClean="0">
                <a:latin typeface="SimHei" panose="02010609060101010101" pitchFamily="49" charset="-122"/>
                <a:ea typeface="SimHei" panose="02010609060101010101" pitchFamily="49" charset="-122"/>
              </a:rPr>
              <a:t>MIVMActor</a:t>
            </a:r>
            <a:r>
              <a:rPr lang="en-US" altLang="ko-KR" dirty="0" smtClean="0">
                <a:latin typeface="SimHei" panose="02010609060101010101" pitchFamily="49" charset="-122"/>
                <a:ea typeface="SimHei" panose="02010609060101010101" pitchFamily="49" charset="-122"/>
              </a:rPr>
              <a:t> : </a:t>
            </a:r>
            <a:r>
              <a:rPr lang="en-US" altLang="ko-KR" dirty="0" err="1" smtClean="0">
                <a:latin typeface="SimHei" panose="02010609060101010101" pitchFamily="49" charset="-122"/>
                <a:ea typeface="SimHei" panose="02010609060101010101" pitchFamily="49" charset="-122"/>
              </a:rPr>
              <a:t>MineItemViewModel</a:t>
            </a:r>
            <a:r>
              <a:rPr lang="en-US" altLang="ko-KR" dirty="0" smtClean="0">
                <a:latin typeface="SimHei" panose="02010609060101010101" pitchFamily="49" charset="-122"/>
                <a:ea typeface="SimHei" panose="02010609060101010101" pitchFamily="49" charset="-122"/>
              </a:rPr>
              <a:t> Actor</a:t>
            </a:r>
            <a:endParaRPr lang="ko-KR" altLang="en-US" dirty="0">
              <a:latin typeface="SimHei" panose="02010609060101010101" pitchFamily="49" charset="-122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766866" y="541264"/>
            <a:ext cx="6053606" cy="4276106"/>
            <a:chOff x="2645532" y="541264"/>
            <a:chExt cx="6053606" cy="4276106"/>
          </a:xfrm>
        </p:grpSpPr>
        <p:grpSp>
          <p:nvGrpSpPr>
            <p:cNvPr id="76" name="그룹 75"/>
            <p:cNvGrpSpPr/>
            <p:nvPr/>
          </p:nvGrpSpPr>
          <p:grpSpPr>
            <a:xfrm>
              <a:off x="3455565" y="3425193"/>
              <a:ext cx="1268358" cy="1268358"/>
              <a:chOff x="3270108" y="3557572"/>
              <a:chExt cx="847172" cy="847172"/>
            </a:xfrm>
          </p:grpSpPr>
          <p:sp>
            <p:nvSpPr>
              <p:cNvPr id="77" name="타원 76"/>
              <p:cNvSpPr/>
              <p:nvPr/>
            </p:nvSpPr>
            <p:spPr>
              <a:xfrm>
                <a:off x="3270108" y="3557572"/>
                <a:ext cx="847172" cy="847172"/>
              </a:xfrm>
              <a:prstGeom prst="ellipse">
                <a:avLst/>
              </a:prstGeom>
              <a:ln w="76200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2000" b="1" dirty="0" smtClean="0">
                  <a:solidFill>
                    <a:srgbClr val="7030A0"/>
                  </a:solidFill>
                </a:endParaRPr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3390141" y="3829670"/>
                <a:ext cx="603072" cy="30551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>
                    <a:solidFill>
                      <a:srgbClr val="7030A0"/>
                    </a:solidFill>
                  </a:rPr>
                  <a:t>MIVM</a:t>
                </a:r>
                <a:br>
                  <a:rPr lang="en-US" altLang="ko-KR" sz="1600" b="1">
                    <a:solidFill>
                      <a:srgbClr val="7030A0"/>
                    </a:solidFill>
                  </a:rPr>
                </a:br>
                <a:r>
                  <a:rPr lang="en-US" altLang="ko-KR" sz="1600" b="1">
                    <a:solidFill>
                      <a:srgbClr val="7030A0"/>
                    </a:solidFill>
                  </a:rPr>
                  <a:t>Actor</a:t>
                </a:r>
                <a:br>
                  <a:rPr lang="en-US" altLang="ko-KR" sz="1600" b="1">
                    <a:solidFill>
                      <a:srgbClr val="7030A0"/>
                    </a:solidFill>
                  </a:rPr>
                </a:br>
                <a:r>
                  <a:rPr lang="en-US" altLang="ko-KR" sz="1600" b="1">
                    <a:solidFill>
                      <a:srgbClr val="7030A0"/>
                    </a:solidFill>
                  </a:rPr>
                  <a:t>( </a:t>
                </a:r>
                <a:r>
                  <a:rPr lang="en-US" altLang="ko-KR" sz="1600" b="1" smtClean="0">
                    <a:solidFill>
                      <a:srgbClr val="7030A0"/>
                    </a:solidFill>
                  </a:rPr>
                  <a:t>1 </a:t>
                </a:r>
                <a:r>
                  <a:rPr lang="en-US" altLang="ko-KR" sz="1600" b="1">
                    <a:solidFill>
                      <a:srgbClr val="7030A0"/>
                    </a:solidFill>
                  </a:rPr>
                  <a:t>)</a:t>
                </a:r>
              </a:p>
            </p:txBody>
          </p:sp>
        </p:grpSp>
        <p:sp>
          <p:nvSpPr>
            <p:cNvPr id="9" name="타원 8"/>
            <p:cNvSpPr/>
            <p:nvPr/>
          </p:nvSpPr>
          <p:spPr>
            <a:xfrm>
              <a:off x="7030687" y="541264"/>
              <a:ext cx="502482" cy="50248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smtClean="0">
                  <a:solidFill>
                    <a:schemeClr val="tx1"/>
                  </a:solidFill>
                </a:rPr>
                <a:t>/</a:t>
              </a:r>
              <a:endParaRPr lang="en-US" altLang="ko-KR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5037773" y="4005261"/>
              <a:ext cx="77694" cy="79698"/>
            </a:xfrm>
            <a:prstGeom prst="ellipse">
              <a:avLst/>
            </a:pr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5208010" y="4005261"/>
              <a:ext cx="77694" cy="79698"/>
            </a:xfrm>
            <a:prstGeom prst="ellipse">
              <a:avLst/>
            </a:pr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5375054" y="4005261"/>
              <a:ext cx="77694" cy="79698"/>
            </a:xfrm>
            <a:prstGeom prst="ellipse">
              <a:avLst/>
            </a:pr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5716151" y="4005261"/>
              <a:ext cx="77694" cy="79698"/>
            </a:xfrm>
            <a:prstGeom prst="ellipse">
              <a:avLst/>
            </a:pr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1600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54" name="그룹 53"/>
            <p:cNvGrpSpPr/>
            <p:nvPr/>
          </p:nvGrpSpPr>
          <p:grpSpPr>
            <a:xfrm>
              <a:off x="2645532" y="3392019"/>
              <a:ext cx="1268358" cy="1268358"/>
              <a:chOff x="3270108" y="3557572"/>
              <a:chExt cx="847172" cy="847172"/>
            </a:xfrm>
          </p:grpSpPr>
          <p:sp>
            <p:nvSpPr>
              <p:cNvPr id="16" name="타원 15"/>
              <p:cNvSpPr/>
              <p:nvPr/>
            </p:nvSpPr>
            <p:spPr>
              <a:xfrm>
                <a:off x="3270108" y="3557572"/>
                <a:ext cx="847172" cy="847172"/>
              </a:xfrm>
              <a:prstGeom prst="ellipse">
                <a:avLst/>
              </a:prstGeom>
              <a:ln w="76200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2000" b="1" dirty="0" smtClean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3390142" y="3824580"/>
                <a:ext cx="603072" cy="30551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>
                    <a:solidFill>
                      <a:srgbClr val="7030A0"/>
                    </a:solidFill>
                  </a:rPr>
                  <a:t>MIVM</a:t>
                </a:r>
                <a:br>
                  <a:rPr lang="en-US" altLang="ko-KR" sz="1600" b="1">
                    <a:solidFill>
                      <a:srgbClr val="7030A0"/>
                    </a:solidFill>
                  </a:rPr>
                </a:br>
                <a:r>
                  <a:rPr lang="en-US" altLang="ko-KR" sz="1600" b="1">
                    <a:solidFill>
                      <a:srgbClr val="7030A0"/>
                    </a:solidFill>
                  </a:rPr>
                  <a:t>Actor</a:t>
                </a:r>
                <a:br>
                  <a:rPr lang="en-US" altLang="ko-KR" sz="1600" b="1">
                    <a:solidFill>
                      <a:srgbClr val="7030A0"/>
                    </a:solidFill>
                  </a:rPr>
                </a:br>
                <a:r>
                  <a:rPr lang="en-US" altLang="ko-KR" sz="1600" b="1">
                    <a:solidFill>
                      <a:srgbClr val="7030A0"/>
                    </a:solidFill>
                  </a:rPr>
                  <a:t>( 0 )</a:t>
                </a: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5761267" y="973312"/>
              <a:ext cx="753723" cy="753723"/>
              <a:chOff x="9513052" y="1093738"/>
              <a:chExt cx="1080000" cy="1080000"/>
            </a:xfrm>
          </p:grpSpPr>
          <p:sp>
            <p:nvSpPr>
              <p:cNvPr id="19" name="타원 18"/>
              <p:cNvSpPr/>
              <p:nvPr/>
            </p:nvSpPr>
            <p:spPr>
              <a:xfrm>
                <a:off x="9513052" y="1093738"/>
                <a:ext cx="1080000" cy="10800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6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9534704" y="1425609"/>
                <a:ext cx="1008800" cy="4162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smtClean="0">
                    <a:solidFill>
                      <a:schemeClr val="tx1"/>
                    </a:solidFill>
                  </a:rPr>
                  <a:t>Users</a:t>
                </a:r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1" name="직선 연결선 20"/>
            <p:cNvCxnSpPr>
              <a:stCxn id="9" idx="2"/>
            </p:cNvCxnSpPr>
            <p:nvPr/>
          </p:nvCxnSpPr>
          <p:spPr>
            <a:xfrm flipH="1">
              <a:off x="6404610" y="792505"/>
              <a:ext cx="626077" cy="291187"/>
            </a:xfrm>
            <a:prstGeom prst="line">
              <a:avLst/>
            </a:prstGeom>
            <a:ln w="635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flipH="1">
              <a:off x="4987880" y="1350174"/>
              <a:ext cx="773387" cy="491185"/>
            </a:xfrm>
            <a:prstGeom prst="line">
              <a:avLst/>
            </a:prstGeom>
            <a:ln w="635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flipH="1">
              <a:off x="3728143" y="2808007"/>
              <a:ext cx="722465" cy="769759"/>
            </a:xfrm>
            <a:prstGeom prst="line">
              <a:avLst/>
            </a:prstGeom>
            <a:ln w="635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 flipH="1">
              <a:off x="4238487" y="3159121"/>
              <a:ext cx="215623" cy="251810"/>
            </a:xfrm>
            <a:prstGeom prst="line">
              <a:avLst/>
            </a:prstGeom>
            <a:ln w="635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5521650" y="3159121"/>
              <a:ext cx="500653" cy="457859"/>
            </a:xfrm>
            <a:prstGeom prst="line">
              <a:avLst/>
            </a:prstGeom>
            <a:ln w="635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/>
            <p:cNvGrpSpPr/>
            <p:nvPr/>
          </p:nvGrpSpPr>
          <p:grpSpPr>
            <a:xfrm>
              <a:off x="4170537" y="1841359"/>
              <a:ext cx="1634686" cy="1543854"/>
              <a:chOff x="8710623" y="1552949"/>
              <a:chExt cx="1737367" cy="1640828"/>
            </a:xfrm>
          </p:grpSpPr>
          <p:grpSp>
            <p:nvGrpSpPr>
              <p:cNvPr id="39" name="그룹 38"/>
              <p:cNvGrpSpPr/>
              <p:nvPr/>
            </p:nvGrpSpPr>
            <p:grpSpPr>
              <a:xfrm>
                <a:off x="8777025" y="1552949"/>
                <a:ext cx="1604562" cy="1640828"/>
                <a:chOff x="4994936" y="1428182"/>
                <a:chExt cx="1604562" cy="1640828"/>
              </a:xfrm>
            </p:grpSpPr>
            <p:sp>
              <p:nvSpPr>
                <p:cNvPr id="41" name="타원 40"/>
                <p:cNvSpPr/>
                <p:nvPr/>
              </p:nvSpPr>
              <p:spPr>
                <a:xfrm>
                  <a:off x="4994936" y="1428182"/>
                  <a:ext cx="1604562" cy="1640828"/>
                </a:xfrm>
                <a:prstGeom prst="ellipse">
                  <a:avLst/>
                </a:prstGeom>
                <a:ln w="762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16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직사각형 41"/>
                <p:cNvSpPr/>
                <p:nvPr/>
              </p:nvSpPr>
              <p:spPr>
                <a:xfrm>
                  <a:off x="5027365" y="1997113"/>
                  <a:ext cx="1539704" cy="5842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0" name="직사각형 39"/>
              <p:cNvSpPr/>
              <p:nvPr/>
            </p:nvSpPr>
            <p:spPr>
              <a:xfrm>
                <a:off x="8710623" y="2087488"/>
                <a:ext cx="1737367" cy="63776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chemeClr val="accent6">
                        <a:lumMod val="75000"/>
                      </a:schemeClr>
                    </a:solidFill>
                  </a:rPr>
                  <a:t>MineMap</a:t>
                </a:r>
              </a:p>
              <a:p>
                <a:pPr algn="ctr"/>
                <a:r>
                  <a:rPr lang="en-US" altLang="ko-KR" sz="2000" b="1">
                    <a:solidFill>
                      <a:schemeClr val="accent6">
                        <a:lumMod val="75000"/>
                      </a:schemeClr>
                    </a:solidFill>
                  </a:rPr>
                  <a:t>ViewModel Actor</a:t>
                </a:r>
              </a:p>
            </p:txBody>
          </p:sp>
        </p:grpSp>
        <p:cxnSp>
          <p:nvCxnSpPr>
            <p:cNvPr id="33" name="직선 연결선 32"/>
            <p:cNvCxnSpPr>
              <a:stCxn id="9" idx="6"/>
            </p:cNvCxnSpPr>
            <p:nvPr/>
          </p:nvCxnSpPr>
          <p:spPr>
            <a:xfrm>
              <a:off x="7533169" y="792505"/>
              <a:ext cx="522626" cy="453230"/>
            </a:xfrm>
            <a:prstGeom prst="line">
              <a:avLst/>
            </a:prstGeom>
            <a:ln w="635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그룹 36"/>
            <p:cNvGrpSpPr/>
            <p:nvPr/>
          </p:nvGrpSpPr>
          <p:grpSpPr>
            <a:xfrm>
              <a:off x="7945415" y="1135355"/>
              <a:ext cx="753723" cy="753723"/>
              <a:chOff x="9513052" y="1093738"/>
              <a:chExt cx="1080000" cy="1080000"/>
            </a:xfrm>
          </p:grpSpPr>
          <p:sp>
            <p:nvSpPr>
              <p:cNvPr id="43" name="타원 42"/>
              <p:cNvSpPr/>
              <p:nvPr/>
            </p:nvSpPr>
            <p:spPr>
              <a:xfrm>
                <a:off x="9513052" y="1093738"/>
                <a:ext cx="1080000" cy="10800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6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9534704" y="1425609"/>
                <a:ext cx="1008800" cy="4162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smtClean="0">
                    <a:solidFill>
                      <a:schemeClr val="tx1"/>
                    </a:solidFill>
                  </a:rPr>
                  <a:t>Sys</a:t>
                </a:r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9" name="그룹 78"/>
            <p:cNvGrpSpPr/>
            <p:nvPr/>
          </p:nvGrpSpPr>
          <p:grpSpPr>
            <a:xfrm>
              <a:off x="5700272" y="3549012"/>
              <a:ext cx="1268358" cy="1268358"/>
              <a:chOff x="3270108" y="3557572"/>
              <a:chExt cx="847172" cy="847172"/>
            </a:xfrm>
          </p:grpSpPr>
          <p:sp>
            <p:nvSpPr>
              <p:cNvPr id="80" name="타원 79"/>
              <p:cNvSpPr/>
              <p:nvPr/>
            </p:nvSpPr>
            <p:spPr>
              <a:xfrm>
                <a:off x="3270108" y="3557572"/>
                <a:ext cx="847172" cy="847172"/>
              </a:xfrm>
              <a:prstGeom prst="ellipse">
                <a:avLst/>
              </a:prstGeom>
              <a:ln w="76200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2000" b="1" dirty="0" smtClean="0">
                  <a:solidFill>
                    <a:srgbClr val="7030A0"/>
                  </a:solidFill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3386134" y="3829670"/>
                <a:ext cx="603072" cy="30551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>
                    <a:solidFill>
                      <a:srgbClr val="7030A0"/>
                    </a:solidFill>
                  </a:rPr>
                  <a:t>MIVM</a:t>
                </a:r>
                <a:br>
                  <a:rPr lang="en-US" altLang="ko-KR" sz="1600" b="1">
                    <a:solidFill>
                      <a:srgbClr val="7030A0"/>
                    </a:solidFill>
                  </a:rPr>
                </a:br>
                <a:r>
                  <a:rPr lang="en-US" altLang="ko-KR" sz="1600" b="1">
                    <a:solidFill>
                      <a:srgbClr val="7030A0"/>
                    </a:solidFill>
                  </a:rPr>
                  <a:t>Actor</a:t>
                </a:r>
                <a:br>
                  <a:rPr lang="en-US" altLang="ko-KR" sz="1600" b="1">
                    <a:solidFill>
                      <a:srgbClr val="7030A0"/>
                    </a:solidFill>
                  </a:rPr>
                </a:br>
                <a:r>
                  <a:rPr lang="en-US" altLang="ko-KR" sz="1600" b="1">
                    <a:solidFill>
                      <a:srgbClr val="7030A0"/>
                    </a:solidFill>
                  </a:rPr>
                  <a:t>( n</a:t>
                </a:r>
                <a:r>
                  <a:rPr lang="en-US" altLang="ko-KR" sz="1600" b="1" smtClean="0">
                    <a:solidFill>
                      <a:srgbClr val="7030A0"/>
                    </a:solidFill>
                  </a:rPr>
                  <a:t> </a:t>
                </a:r>
                <a:r>
                  <a:rPr lang="en-US" altLang="ko-KR" sz="1600" b="1">
                    <a:solidFill>
                      <a:srgbClr val="7030A0"/>
                    </a:solidFill>
                  </a:rPr>
                  <a:t>)</a:t>
                </a:r>
              </a:p>
            </p:txBody>
          </p:sp>
        </p:grpSp>
      </p:grpSp>
      <p:grpSp>
        <p:nvGrpSpPr>
          <p:cNvPr id="45" name="그룹 44"/>
          <p:cNvGrpSpPr/>
          <p:nvPr/>
        </p:nvGrpSpPr>
        <p:grpSpPr>
          <a:xfrm>
            <a:off x="107504" y="765853"/>
            <a:ext cx="2883525" cy="1525661"/>
            <a:chOff x="278794" y="1275606"/>
            <a:chExt cx="5903725" cy="3123636"/>
          </a:xfrm>
        </p:grpSpPr>
        <p:pic>
          <p:nvPicPr>
            <p:cNvPr id="46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5816" y="1275606"/>
              <a:ext cx="3266703" cy="31236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" name="직사각형 46"/>
            <p:cNvSpPr/>
            <p:nvPr/>
          </p:nvSpPr>
          <p:spPr>
            <a:xfrm>
              <a:off x="278794" y="2008543"/>
              <a:ext cx="1621718" cy="63080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smtClean="0"/>
                <a:t>게임패널</a:t>
              </a:r>
              <a:endParaRPr lang="ko-KR" altLang="en-US" sz="1000" b="1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278796" y="3203850"/>
              <a:ext cx="1556899" cy="643190"/>
            </a:xfrm>
            <a:prstGeom prst="rect">
              <a:avLst/>
            </a:prstGeom>
            <a:solidFill>
              <a:srgbClr val="6600CC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/>
                <a:t>버튼</a:t>
              </a:r>
              <a:endParaRPr lang="ko-KR" altLang="en-US" sz="1100" b="1" dirty="0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3149875" y="2092072"/>
              <a:ext cx="2790278" cy="2207870"/>
            </a:xfrm>
            <a:prstGeom prst="rect">
              <a:avLst/>
            </a:prstGeom>
            <a:noFill/>
            <a:ln w="508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561882" y="3631119"/>
              <a:ext cx="402639" cy="298832"/>
            </a:xfrm>
            <a:prstGeom prst="rect">
              <a:avLst/>
            </a:prstGeom>
            <a:noFill/>
            <a:ln w="50800">
              <a:solidFill>
                <a:srgbClr val="66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1" name="직선 화살표 연결선 50"/>
            <p:cNvCxnSpPr>
              <a:stCxn id="48" idx="3"/>
            </p:cNvCxnSpPr>
            <p:nvPr/>
          </p:nvCxnSpPr>
          <p:spPr>
            <a:xfrm>
              <a:off x="1835695" y="3525445"/>
              <a:ext cx="1686538" cy="268121"/>
            </a:xfrm>
            <a:prstGeom prst="straightConnector1">
              <a:avLst/>
            </a:prstGeom>
            <a:ln w="88900">
              <a:solidFill>
                <a:srgbClr val="66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stCxn id="47" idx="3"/>
            </p:cNvCxnSpPr>
            <p:nvPr/>
          </p:nvCxnSpPr>
          <p:spPr>
            <a:xfrm>
              <a:off x="1900512" y="2323945"/>
              <a:ext cx="1249364" cy="82015"/>
            </a:xfrm>
            <a:prstGeom prst="straightConnector1">
              <a:avLst/>
            </a:prstGeom>
            <a:ln w="889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0818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4693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직사각형 4100"/>
          <p:cNvSpPr/>
          <p:nvPr/>
        </p:nvSpPr>
        <p:spPr>
          <a:xfrm>
            <a:off x="6348210" y="3326427"/>
            <a:ext cx="1749876" cy="174987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87575"/>
            <a:ext cx="1584176" cy="968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58356" y="447925"/>
            <a:ext cx="1245292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smtClean="0">
                <a:latin typeface="+mn-ea"/>
                <a:cs typeface="Segoe UI" pitchFamily="34" charset="0"/>
              </a:rPr>
              <a:t>TDD</a:t>
            </a:r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23850" y="0"/>
            <a:ext cx="8229600" cy="519113"/>
          </a:xfrm>
        </p:spPr>
        <p:txBody>
          <a:bodyPr/>
          <a:lstStyle/>
          <a:p>
            <a:r>
              <a:rPr lang="en-US" altLang="ko-KR"/>
              <a:t>Term Project </a:t>
            </a:r>
            <a:r>
              <a:rPr lang="ko-KR" altLang="en-US"/>
              <a:t>지뢰찾기 </a:t>
            </a:r>
            <a:r>
              <a:rPr lang="en-US" altLang="ko-KR"/>
              <a:t>Ver. Akka.Net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5496" y="1929194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+mn-ea"/>
                <a:ea typeface="+mn-ea"/>
              </a:rPr>
              <a:t>- Nuget</a:t>
            </a:r>
            <a:r>
              <a:rPr lang="ko-KR" altLang="en-US" sz="1200" smtClean="0">
                <a:latin typeface="+mn-ea"/>
                <a:ea typeface="+mn-ea"/>
              </a:rPr>
              <a:t>에서 </a:t>
            </a:r>
            <a:r>
              <a:rPr lang="en-US" altLang="ko-KR" sz="1200" smtClean="0">
                <a:latin typeface="+mn-ea"/>
                <a:ea typeface="+mn-ea"/>
              </a:rPr>
              <a:t>Lib </a:t>
            </a:r>
            <a:r>
              <a:rPr lang="ko-KR" altLang="en-US" sz="1200" smtClean="0">
                <a:latin typeface="+mn-ea"/>
                <a:ea typeface="+mn-ea"/>
              </a:rPr>
              <a:t>설치</a:t>
            </a:r>
            <a:endParaRPr lang="ko-KR" altLang="en-US" sz="1200" dirty="0" smtClean="0">
              <a:latin typeface="+mn-ea"/>
              <a:ea typeface="+mn-ea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22" y="2355726"/>
            <a:ext cx="1512167" cy="50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모서리가 둥근 사각형 설명선 13"/>
          <p:cNvSpPr/>
          <p:nvPr/>
        </p:nvSpPr>
        <p:spPr>
          <a:xfrm>
            <a:off x="76288" y="3075806"/>
            <a:ext cx="2070249" cy="360039"/>
          </a:xfrm>
          <a:prstGeom prst="wedgeRoundRectCallout">
            <a:avLst>
              <a:gd name="adj1" fmla="val -11404"/>
              <a:gd name="adj2" fmla="val -111820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smtClean="0">
                <a:solidFill>
                  <a:schemeClr val="tx1"/>
                </a:solidFill>
              </a:rPr>
              <a:t>MineMapViewModelActorSpec.cs</a:t>
            </a:r>
          </a:p>
          <a:p>
            <a:pPr algn="ctr"/>
            <a:r>
              <a:rPr lang="en-US" altLang="ko-KR" sz="900" b="1" smtClean="0">
                <a:solidFill>
                  <a:schemeClr val="tx1"/>
                </a:solidFill>
              </a:rPr>
              <a:t>MineItemViewModelActorSpec.cs</a:t>
            </a:r>
            <a:endParaRPr lang="en-US" altLang="ko-KR" sz="900" b="1">
              <a:solidFill>
                <a:schemeClr val="tx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411760" y="774296"/>
            <a:ext cx="2952328" cy="3204748"/>
            <a:chOff x="3563888" y="774296"/>
            <a:chExt cx="2952328" cy="3204748"/>
          </a:xfrm>
        </p:grpSpPr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8" y="987575"/>
              <a:ext cx="2952328" cy="2991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오각형 17"/>
            <p:cNvSpPr/>
            <p:nvPr/>
          </p:nvSpPr>
          <p:spPr>
            <a:xfrm>
              <a:off x="3581366" y="774296"/>
              <a:ext cx="2088231" cy="216085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74047" tIns="87023" rIns="174047" bIns="87023" rtlCol="0" anchor="ctr"/>
            <a:lstStyle/>
            <a:p>
              <a:r>
                <a:rPr lang="en-US" altLang="ko-KR" sz="800" b="1" smtClean="0">
                  <a:solidFill>
                    <a:schemeClr val="tx1"/>
                  </a:solidFill>
                </a:rPr>
                <a:t>MineItemViewModelActorSpec.cs</a:t>
              </a:r>
              <a:endParaRPr lang="ko-KR" altLang="en-US" sz="8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539463" y="3567186"/>
            <a:ext cx="1341111" cy="1268358"/>
            <a:chOff x="5905284" y="2903843"/>
            <a:chExt cx="1341111" cy="1268358"/>
          </a:xfrm>
        </p:grpSpPr>
        <p:sp>
          <p:nvSpPr>
            <p:cNvPr id="15" name="타원 14"/>
            <p:cNvSpPr/>
            <p:nvPr/>
          </p:nvSpPr>
          <p:spPr>
            <a:xfrm>
              <a:off x="5954790" y="2903843"/>
              <a:ext cx="1268358" cy="1268358"/>
            </a:xfrm>
            <a:prstGeom prst="ellipse">
              <a:avLst/>
            </a:prstGeom>
            <a:ln w="7620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2000" b="1" dirty="0" smtClean="0">
                <a:solidFill>
                  <a:srgbClr val="7030A0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905284" y="3307717"/>
              <a:ext cx="1341111" cy="457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mtClean="0">
                  <a:solidFill>
                    <a:srgbClr val="7030A0"/>
                  </a:solidFill>
                </a:rPr>
                <a:t>MineItem</a:t>
              </a:r>
            </a:p>
            <a:p>
              <a:pPr algn="ctr"/>
              <a:r>
                <a:rPr lang="en-US" altLang="ko-KR" sz="1600" b="1" smtClean="0">
                  <a:solidFill>
                    <a:srgbClr val="7030A0"/>
                  </a:solidFill>
                </a:rPr>
                <a:t>ViewModel</a:t>
              </a:r>
              <a:r>
                <a:rPr lang="en-US" altLang="ko-KR" sz="1600" b="1">
                  <a:solidFill>
                    <a:srgbClr val="7030A0"/>
                  </a:solidFill>
                </a:rPr>
                <a:t/>
              </a:r>
              <a:br>
                <a:rPr lang="en-US" altLang="ko-KR" sz="1600" b="1">
                  <a:solidFill>
                    <a:srgbClr val="7030A0"/>
                  </a:solidFill>
                </a:rPr>
              </a:br>
              <a:r>
                <a:rPr lang="en-US" altLang="ko-KR" sz="1600" b="1" smtClean="0">
                  <a:solidFill>
                    <a:srgbClr val="7030A0"/>
                  </a:solidFill>
                </a:rPr>
                <a:t>Actor</a:t>
              </a:r>
              <a:endParaRPr lang="en-US" altLang="ko-KR" sz="1600" b="1">
                <a:solidFill>
                  <a:srgbClr val="7030A0"/>
                </a:solidFill>
              </a:endParaRPr>
            </a:p>
          </p:txBody>
        </p:sp>
      </p:grpSp>
      <p:cxnSp>
        <p:nvCxnSpPr>
          <p:cNvPr id="16" name="직선 연결선 15"/>
          <p:cNvCxnSpPr>
            <a:stCxn id="17" idx="4"/>
            <a:endCxn id="15" idx="0"/>
          </p:cNvCxnSpPr>
          <p:nvPr/>
        </p:nvCxnSpPr>
        <p:spPr>
          <a:xfrm>
            <a:off x="7211180" y="2305305"/>
            <a:ext cx="11968" cy="1261881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6405805" y="761451"/>
            <a:ext cx="1634686" cy="1543854"/>
            <a:chOff x="6405805" y="761451"/>
            <a:chExt cx="1634686" cy="1543854"/>
          </a:xfrm>
        </p:grpSpPr>
        <p:sp>
          <p:nvSpPr>
            <p:cNvPr id="17" name="타원 16"/>
            <p:cNvSpPr/>
            <p:nvPr/>
          </p:nvSpPr>
          <p:spPr>
            <a:xfrm>
              <a:off x="6456315" y="761451"/>
              <a:ext cx="1509730" cy="1543854"/>
            </a:xfrm>
            <a:prstGeom prst="ellips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405805" y="1237422"/>
              <a:ext cx="1634686" cy="6000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>
                  <a:solidFill>
                    <a:schemeClr val="accent6">
                      <a:lumMod val="75000"/>
                    </a:schemeClr>
                  </a:solidFill>
                </a:rPr>
                <a:t>MineMap</a:t>
              </a:r>
            </a:p>
            <a:p>
              <a:pPr algn="ctr"/>
              <a:r>
                <a:rPr lang="en-US" altLang="ko-KR" sz="2000" b="1">
                  <a:solidFill>
                    <a:schemeClr val="accent6">
                      <a:lumMod val="75000"/>
                    </a:schemeClr>
                  </a:solidFill>
                </a:rPr>
                <a:t>ViewModel Actor</a:t>
              </a:r>
            </a:p>
          </p:txBody>
        </p:sp>
      </p:grpSp>
      <p:cxnSp>
        <p:nvCxnSpPr>
          <p:cNvPr id="27" name="직선 화살표 연결선 26"/>
          <p:cNvCxnSpPr/>
          <p:nvPr/>
        </p:nvCxnSpPr>
        <p:spPr>
          <a:xfrm flipV="1">
            <a:off x="6948264" y="2395811"/>
            <a:ext cx="0" cy="104003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7452320" y="2483309"/>
            <a:ext cx="0" cy="95253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327966" y="3313316"/>
            <a:ext cx="594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mtClean="0">
                <a:solidFill>
                  <a:srgbClr val="FFFF00"/>
                </a:solidFill>
                <a:latin typeface="+mn-ea"/>
                <a:ea typeface="+mn-ea"/>
              </a:rPr>
              <a:t>Real</a:t>
            </a:r>
            <a:endParaRPr lang="ko-KR" altLang="en-US" sz="16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190110" y="651827"/>
            <a:ext cx="620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mtClean="0">
                <a:solidFill>
                  <a:srgbClr val="00B050"/>
                </a:solidFill>
                <a:latin typeface="+mn-ea"/>
                <a:ea typeface="+mn-ea"/>
              </a:rPr>
              <a:t>Fake</a:t>
            </a:r>
            <a:endParaRPr lang="ko-KR" altLang="en-US" sz="1600" b="1" dirty="0" smtClean="0">
              <a:solidFill>
                <a:srgbClr val="00B05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6930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87575"/>
            <a:ext cx="1584176" cy="968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58356" y="447925"/>
            <a:ext cx="1245292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smtClean="0">
                <a:latin typeface="+mn-ea"/>
                <a:cs typeface="Segoe UI" pitchFamily="34" charset="0"/>
              </a:rPr>
              <a:t>TDD</a:t>
            </a:r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23850" y="0"/>
            <a:ext cx="8229600" cy="519113"/>
          </a:xfrm>
        </p:spPr>
        <p:txBody>
          <a:bodyPr/>
          <a:lstStyle/>
          <a:p>
            <a:r>
              <a:rPr lang="en-US" altLang="ko-KR"/>
              <a:t>Term Project </a:t>
            </a:r>
            <a:r>
              <a:rPr lang="ko-KR" altLang="en-US"/>
              <a:t>지뢰찾기 </a:t>
            </a:r>
            <a:r>
              <a:rPr lang="en-US" altLang="ko-KR"/>
              <a:t>Ver. Akka.Net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5496" y="1929194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+mn-ea"/>
                <a:ea typeface="+mn-ea"/>
              </a:rPr>
              <a:t>- Nuget</a:t>
            </a:r>
            <a:r>
              <a:rPr lang="ko-KR" altLang="en-US" sz="1200" smtClean="0">
                <a:latin typeface="+mn-ea"/>
                <a:ea typeface="+mn-ea"/>
              </a:rPr>
              <a:t>에서 </a:t>
            </a:r>
            <a:r>
              <a:rPr lang="en-US" altLang="ko-KR" sz="1200" smtClean="0">
                <a:latin typeface="+mn-ea"/>
                <a:ea typeface="+mn-ea"/>
              </a:rPr>
              <a:t>Lib </a:t>
            </a:r>
            <a:r>
              <a:rPr lang="ko-KR" altLang="en-US" sz="1200" smtClean="0">
                <a:latin typeface="+mn-ea"/>
                <a:ea typeface="+mn-ea"/>
              </a:rPr>
              <a:t>설치</a:t>
            </a:r>
            <a:endParaRPr lang="ko-KR" altLang="en-US" sz="1200" dirty="0" smtClean="0">
              <a:latin typeface="+mn-ea"/>
              <a:ea typeface="+mn-ea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22" y="2355726"/>
            <a:ext cx="1512167" cy="50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모서리가 둥근 사각형 설명선 13"/>
          <p:cNvSpPr/>
          <p:nvPr/>
        </p:nvSpPr>
        <p:spPr>
          <a:xfrm>
            <a:off x="76288" y="3075806"/>
            <a:ext cx="2070249" cy="360039"/>
          </a:xfrm>
          <a:prstGeom prst="wedgeRoundRectCallout">
            <a:avLst>
              <a:gd name="adj1" fmla="val -11404"/>
              <a:gd name="adj2" fmla="val -111820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smtClean="0">
                <a:solidFill>
                  <a:schemeClr val="tx1"/>
                </a:solidFill>
              </a:rPr>
              <a:t>MineMapViewModelActorSpec.cs</a:t>
            </a:r>
          </a:p>
          <a:p>
            <a:pPr algn="ctr"/>
            <a:r>
              <a:rPr lang="en-US" altLang="ko-KR" sz="900" b="1" smtClean="0">
                <a:solidFill>
                  <a:schemeClr val="tx1"/>
                </a:solidFill>
              </a:rPr>
              <a:t>MineItemViewModelActorSpec.cs</a:t>
            </a:r>
            <a:endParaRPr lang="en-US" altLang="ko-KR" sz="900" b="1">
              <a:solidFill>
                <a:schemeClr val="tx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123728" y="774296"/>
            <a:ext cx="4392488" cy="3204748"/>
            <a:chOff x="2123728" y="774296"/>
            <a:chExt cx="4392488" cy="3204748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728" y="987929"/>
              <a:ext cx="1465993" cy="941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8" y="987575"/>
              <a:ext cx="2952328" cy="2991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오각형 17"/>
            <p:cNvSpPr/>
            <p:nvPr/>
          </p:nvSpPr>
          <p:spPr>
            <a:xfrm>
              <a:off x="3581366" y="774296"/>
              <a:ext cx="2088231" cy="216085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74047" tIns="87023" rIns="174047" bIns="87023" rtlCol="0" anchor="ctr"/>
            <a:lstStyle/>
            <a:p>
              <a:r>
                <a:rPr lang="en-US" altLang="ko-KR" sz="800" b="1" smtClean="0">
                  <a:solidFill>
                    <a:schemeClr val="tx1"/>
                  </a:solidFill>
                </a:rPr>
                <a:t>MineItemViewModelActorSpec.cs</a:t>
              </a:r>
              <a:endParaRPr lang="ko-KR" altLang="en-US" sz="8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3563888" y="2643759"/>
            <a:ext cx="2952328" cy="13343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796136" y="2274427"/>
            <a:ext cx="523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  <a:latin typeface="+mn-ea"/>
                <a:ea typeface="+mn-ea"/>
              </a:rPr>
              <a:t>Fail</a:t>
            </a:r>
            <a:endParaRPr lang="ko-KR" altLang="en-US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45889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87575"/>
            <a:ext cx="1584176" cy="968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58356" y="447925"/>
            <a:ext cx="1245292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smtClean="0">
                <a:latin typeface="+mn-ea"/>
                <a:cs typeface="Segoe UI" pitchFamily="34" charset="0"/>
              </a:rPr>
              <a:t>TDD</a:t>
            </a:r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23850" y="0"/>
            <a:ext cx="8229600" cy="519113"/>
          </a:xfrm>
        </p:spPr>
        <p:txBody>
          <a:bodyPr/>
          <a:lstStyle/>
          <a:p>
            <a:r>
              <a:rPr lang="en-US" altLang="ko-KR"/>
              <a:t>Term Project </a:t>
            </a:r>
            <a:r>
              <a:rPr lang="ko-KR" altLang="en-US"/>
              <a:t>지뢰찾기 </a:t>
            </a:r>
            <a:r>
              <a:rPr lang="en-US" altLang="ko-KR"/>
              <a:t>Ver. Akka.Net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5496" y="1929194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+mn-ea"/>
                <a:ea typeface="+mn-ea"/>
              </a:rPr>
              <a:t>- Nuget</a:t>
            </a:r>
            <a:r>
              <a:rPr lang="ko-KR" altLang="en-US" sz="1200" smtClean="0">
                <a:latin typeface="+mn-ea"/>
                <a:ea typeface="+mn-ea"/>
              </a:rPr>
              <a:t>에서 </a:t>
            </a:r>
            <a:r>
              <a:rPr lang="en-US" altLang="ko-KR" sz="1200" smtClean="0">
                <a:latin typeface="+mn-ea"/>
                <a:ea typeface="+mn-ea"/>
              </a:rPr>
              <a:t>Lib </a:t>
            </a:r>
            <a:r>
              <a:rPr lang="ko-KR" altLang="en-US" sz="1200" smtClean="0">
                <a:latin typeface="+mn-ea"/>
                <a:ea typeface="+mn-ea"/>
              </a:rPr>
              <a:t>설치</a:t>
            </a:r>
            <a:endParaRPr lang="ko-KR" altLang="en-US" sz="1200" dirty="0" smtClean="0">
              <a:latin typeface="+mn-ea"/>
              <a:ea typeface="+mn-ea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22" y="2355726"/>
            <a:ext cx="1512167" cy="50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모서리가 둥근 사각형 설명선 13"/>
          <p:cNvSpPr/>
          <p:nvPr/>
        </p:nvSpPr>
        <p:spPr>
          <a:xfrm>
            <a:off x="76288" y="3075806"/>
            <a:ext cx="2070249" cy="360039"/>
          </a:xfrm>
          <a:prstGeom prst="wedgeRoundRectCallout">
            <a:avLst>
              <a:gd name="adj1" fmla="val -11404"/>
              <a:gd name="adj2" fmla="val -111820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smtClean="0">
                <a:solidFill>
                  <a:schemeClr val="tx1"/>
                </a:solidFill>
              </a:rPr>
              <a:t>MineMapViewModelActorSpec.cs</a:t>
            </a:r>
          </a:p>
          <a:p>
            <a:pPr algn="ctr"/>
            <a:r>
              <a:rPr lang="en-US" altLang="ko-KR" sz="900" b="1" smtClean="0">
                <a:solidFill>
                  <a:schemeClr val="tx1"/>
                </a:solidFill>
              </a:rPr>
              <a:t>MineItemViewModelActorSpec.cs</a:t>
            </a:r>
            <a:endParaRPr lang="en-US" altLang="ko-KR" sz="900" b="1">
              <a:solidFill>
                <a:schemeClr val="tx1"/>
              </a:solidFill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64"/>
          <a:stretch/>
        </p:blipFill>
        <p:spPr bwMode="auto">
          <a:xfrm>
            <a:off x="3275856" y="987575"/>
            <a:ext cx="4032447" cy="1609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오각형 17"/>
          <p:cNvSpPr/>
          <p:nvPr/>
        </p:nvSpPr>
        <p:spPr>
          <a:xfrm>
            <a:off x="3275856" y="784473"/>
            <a:ext cx="2088231" cy="216085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4047" tIns="87023" rIns="174047" bIns="87023" rtlCol="0" anchor="ctr"/>
          <a:lstStyle/>
          <a:p>
            <a:r>
              <a:rPr lang="en-US" altLang="ko-KR" sz="800" b="1" smtClean="0">
                <a:solidFill>
                  <a:schemeClr val="tx1"/>
                </a:solidFill>
              </a:rPr>
              <a:t>MineItemViewModelActorSpec.cs</a:t>
            </a:r>
            <a:endParaRPr lang="ko-KR" altLang="en-US" sz="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아래쪽 화살표 5"/>
          <p:cNvSpPr/>
          <p:nvPr/>
        </p:nvSpPr>
        <p:spPr>
          <a:xfrm>
            <a:off x="5004047" y="2779339"/>
            <a:ext cx="576064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371" y="3255824"/>
            <a:ext cx="3998932" cy="176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3563888" y="4087421"/>
            <a:ext cx="1296144" cy="4265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8587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87575"/>
            <a:ext cx="1584176" cy="968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58356" y="447925"/>
            <a:ext cx="1245292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smtClean="0">
                <a:latin typeface="+mn-ea"/>
                <a:cs typeface="Segoe UI" pitchFamily="34" charset="0"/>
              </a:rPr>
              <a:t>TDD</a:t>
            </a:r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23850" y="0"/>
            <a:ext cx="8229600" cy="519113"/>
          </a:xfrm>
        </p:spPr>
        <p:txBody>
          <a:bodyPr/>
          <a:lstStyle/>
          <a:p>
            <a:r>
              <a:rPr lang="en-US" altLang="ko-KR"/>
              <a:t>Term Project </a:t>
            </a:r>
            <a:r>
              <a:rPr lang="ko-KR" altLang="en-US"/>
              <a:t>지뢰찾기 </a:t>
            </a:r>
            <a:r>
              <a:rPr lang="en-US" altLang="ko-KR"/>
              <a:t>Ver. Akka.Net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5496" y="1929194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+mn-ea"/>
                <a:ea typeface="+mn-ea"/>
              </a:rPr>
              <a:t>- Nuget</a:t>
            </a:r>
            <a:r>
              <a:rPr lang="ko-KR" altLang="en-US" sz="1200" smtClean="0">
                <a:latin typeface="+mn-ea"/>
                <a:ea typeface="+mn-ea"/>
              </a:rPr>
              <a:t>에서 </a:t>
            </a:r>
            <a:r>
              <a:rPr lang="en-US" altLang="ko-KR" sz="1200" smtClean="0">
                <a:latin typeface="+mn-ea"/>
                <a:ea typeface="+mn-ea"/>
              </a:rPr>
              <a:t>Lib </a:t>
            </a:r>
            <a:r>
              <a:rPr lang="ko-KR" altLang="en-US" sz="1200" smtClean="0">
                <a:latin typeface="+mn-ea"/>
                <a:ea typeface="+mn-ea"/>
              </a:rPr>
              <a:t>설치</a:t>
            </a:r>
            <a:endParaRPr lang="ko-KR" altLang="en-US" sz="1200" dirty="0" smtClean="0">
              <a:latin typeface="+mn-ea"/>
              <a:ea typeface="+mn-ea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22" y="2355726"/>
            <a:ext cx="1512167" cy="50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모서리가 둥근 사각형 설명선 13"/>
          <p:cNvSpPr/>
          <p:nvPr/>
        </p:nvSpPr>
        <p:spPr>
          <a:xfrm>
            <a:off x="76288" y="3075806"/>
            <a:ext cx="2070249" cy="360039"/>
          </a:xfrm>
          <a:prstGeom prst="wedgeRoundRectCallout">
            <a:avLst>
              <a:gd name="adj1" fmla="val -11404"/>
              <a:gd name="adj2" fmla="val -111820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smtClean="0">
                <a:solidFill>
                  <a:schemeClr val="tx1"/>
                </a:solidFill>
              </a:rPr>
              <a:t>MineMapViewModelActorSpec.cs</a:t>
            </a:r>
          </a:p>
          <a:p>
            <a:pPr algn="ctr"/>
            <a:r>
              <a:rPr lang="en-US" altLang="ko-KR" sz="900" b="1" smtClean="0">
                <a:solidFill>
                  <a:schemeClr val="tx1"/>
                </a:solidFill>
              </a:rPr>
              <a:t>MineItemViewModelActorSpec.cs</a:t>
            </a:r>
            <a:endParaRPr lang="en-US" altLang="ko-KR" sz="900" b="1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766452" y="3738555"/>
            <a:ext cx="2774099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smtClean="0"/>
              <a:t>ActorOfAsTestActorRef </a:t>
            </a:r>
          </a:p>
          <a:p>
            <a:pPr>
              <a:lnSpc>
                <a:spcPct val="150000"/>
              </a:lnSpc>
            </a:pPr>
            <a:r>
              <a:rPr lang="en-US" altLang="ko-KR" sz="1000" b="1" smtClean="0"/>
              <a:t>ActorModel</a:t>
            </a:r>
            <a:r>
              <a:rPr lang="ko-KR" altLang="en-US" sz="1000" b="1" smtClean="0"/>
              <a:t>가 동기식</a:t>
            </a:r>
            <a:endParaRPr lang="ko-KR" altLang="en-US" sz="1000" b="1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64"/>
          <a:stretch/>
        </p:blipFill>
        <p:spPr bwMode="auto">
          <a:xfrm>
            <a:off x="2699792" y="987575"/>
            <a:ext cx="4032447" cy="1609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오각형 17"/>
          <p:cNvSpPr/>
          <p:nvPr/>
        </p:nvSpPr>
        <p:spPr>
          <a:xfrm>
            <a:off x="2699792" y="784473"/>
            <a:ext cx="2088231" cy="216085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4047" tIns="87023" rIns="174047" bIns="87023" rtlCol="0" anchor="ctr"/>
          <a:lstStyle/>
          <a:p>
            <a:r>
              <a:rPr lang="en-US" altLang="ko-KR" sz="800" b="1" smtClean="0">
                <a:solidFill>
                  <a:schemeClr val="tx1"/>
                </a:solidFill>
              </a:rPr>
              <a:t>MineItemViewModelActorSpec.cs</a:t>
            </a:r>
            <a:endParaRPr lang="ko-KR" altLang="en-US" sz="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아래쪽 화살표 5"/>
          <p:cNvSpPr/>
          <p:nvPr/>
        </p:nvSpPr>
        <p:spPr>
          <a:xfrm>
            <a:off x="4427983" y="2779339"/>
            <a:ext cx="576064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147814"/>
            <a:ext cx="4032448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843807" y="3834648"/>
            <a:ext cx="3888431" cy="2132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4080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8356" y="447925"/>
            <a:ext cx="1245292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smtClean="0">
                <a:latin typeface="+mn-ea"/>
                <a:cs typeface="Segoe UI" pitchFamily="34" charset="0"/>
              </a:rPr>
              <a:t>TDD</a:t>
            </a: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23850" y="0"/>
            <a:ext cx="8229600" cy="519113"/>
          </a:xfrm>
        </p:spPr>
        <p:txBody>
          <a:bodyPr/>
          <a:lstStyle/>
          <a:p>
            <a:r>
              <a:rPr lang="en-US" altLang="ko-KR"/>
              <a:t>Term Project </a:t>
            </a:r>
            <a:r>
              <a:rPr lang="ko-KR" altLang="en-US"/>
              <a:t>지뢰찾기 </a:t>
            </a:r>
            <a:r>
              <a:rPr lang="en-US" altLang="ko-KR"/>
              <a:t>Ver. Akka.Net</a:t>
            </a: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979712" y="894685"/>
            <a:ext cx="5544616" cy="3981321"/>
            <a:chOff x="2123728" y="987574"/>
            <a:chExt cx="5544616" cy="3981321"/>
          </a:xfrm>
        </p:grpSpPr>
        <p:pic>
          <p:nvPicPr>
            <p:cNvPr id="1229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856" y="1203659"/>
              <a:ext cx="4392488" cy="3765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오각형 8"/>
            <p:cNvSpPr/>
            <p:nvPr/>
          </p:nvSpPr>
          <p:spPr>
            <a:xfrm>
              <a:off x="3275856" y="987574"/>
              <a:ext cx="2088231" cy="216085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74047" tIns="87023" rIns="174047" bIns="87023" rtlCol="0" anchor="ctr"/>
            <a:lstStyle/>
            <a:p>
              <a:r>
                <a:rPr lang="en-US" altLang="ko-KR" sz="800" b="1" smtClean="0">
                  <a:solidFill>
                    <a:schemeClr val="tx1"/>
                  </a:solidFill>
                </a:rPr>
                <a:t>MineMapViewModelActorSpec.cs</a:t>
              </a:r>
              <a:endParaRPr lang="ko-KR" altLang="en-US" sz="8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pic>
          <p:nvPicPr>
            <p:cNvPr id="12292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294"/>
            <a:stretch/>
          </p:blipFill>
          <p:spPr bwMode="auto">
            <a:xfrm>
              <a:off x="2123728" y="1214109"/>
              <a:ext cx="1152128" cy="781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22" y="2355726"/>
            <a:ext cx="1512167" cy="50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모서리가 둥근 사각형 설명선 12"/>
          <p:cNvSpPr/>
          <p:nvPr/>
        </p:nvSpPr>
        <p:spPr>
          <a:xfrm>
            <a:off x="76288" y="3075806"/>
            <a:ext cx="2070249" cy="360039"/>
          </a:xfrm>
          <a:prstGeom prst="wedgeRoundRectCallout">
            <a:avLst>
              <a:gd name="adj1" fmla="val -11404"/>
              <a:gd name="adj2" fmla="val -111820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smtClean="0">
                <a:solidFill>
                  <a:schemeClr val="tx1"/>
                </a:solidFill>
              </a:rPr>
              <a:t>MineMapViewModelActorSpec.cs</a:t>
            </a:r>
          </a:p>
          <a:p>
            <a:pPr algn="ctr"/>
            <a:r>
              <a:rPr lang="en-US" altLang="ko-KR" sz="900" b="1" smtClean="0">
                <a:solidFill>
                  <a:schemeClr val="tx1"/>
                </a:solidFill>
              </a:rPr>
              <a:t>MineItemViewModelActorSpec.cs</a:t>
            </a:r>
            <a:endParaRPr lang="en-US" altLang="ko-KR" sz="900" b="1">
              <a:solidFill>
                <a:schemeClr val="tx1"/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87575"/>
            <a:ext cx="1584176" cy="968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5496" y="1929194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+mn-ea"/>
                <a:ea typeface="+mn-ea"/>
              </a:rPr>
              <a:t>- Nuget</a:t>
            </a:r>
            <a:r>
              <a:rPr lang="ko-KR" altLang="en-US" sz="1200" smtClean="0">
                <a:latin typeface="+mn-ea"/>
                <a:ea typeface="+mn-ea"/>
              </a:rPr>
              <a:t>에서 </a:t>
            </a:r>
            <a:r>
              <a:rPr lang="en-US" altLang="ko-KR" sz="1200" smtClean="0">
                <a:latin typeface="+mn-ea"/>
                <a:ea typeface="+mn-ea"/>
              </a:rPr>
              <a:t>Lib </a:t>
            </a:r>
            <a:r>
              <a:rPr lang="ko-KR" altLang="en-US" sz="1200" smtClean="0">
                <a:latin typeface="+mn-ea"/>
                <a:ea typeface="+mn-ea"/>
              </a:rPr>
              <a:t>설치</a:t>
            </a:r>
            <a:endParaRPr lang="ko-KR" altLang="en-US" sz="120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270325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378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Term Project </a:t>
            </a:r>
            <a:r>
              <a:rPr lang="ko-KR" altLang="en-US"/>
              <a:t>지뢰찾기 </a:t>
            </a:r>
            <a:r>
              <a:rPr lang="en-US" altLang="ko-KR"/>
              <a:t>Ver. Akka.Net</a:t>
            </a:r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99542"/>
            <a:ext cx="1347804" cy="163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34439" y="2184849"/>
            <a:ext cx="1307993" cy="1080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4439" y="1441899"/>
            <a:ext cx="1307993" cy="1080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547664" y="1490843"/>
            <a:ext cx="3173830" cy="2881107"/>
            <a:chOff x="5389443" y="794451"/>
            <a:chExt cx="3173830" cy="2881107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9443" y="987574"/>
              <a:ext cx="3173830" cy="2687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오각형 7"/>
            <p:cNvSpPr/>
            <p:nvPr/>
          </p:nvSpPr>
          <p:spPr>
            <a:xfrm>
              <a:off x="5389443" y="794451"/>
              <a:ext cx="1846853" cy="193123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74047" tIns="87023" rIns="174047" bIns="87023" rtlCol="0" anchor="ctr"/>
            <a:lstStyle/>
            <a:p>
              <a:r>
                <a:rPr lang="en-US" altLang="ko-KR" sz="800" b="1" smtClean="0">
                  <a:solidFill>
                    <a:schemeClr val="tx1"/>
                  </a:solidFill>
                </a:rPr>
                <a:t>MineItemViewModelActor.cs</a:t>
              </a:r>
              <a:endParaRPr lang="ko-KR" altLang="en-US" sz="8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724128" y="937333"/>
            <a:ext cx="3168352" cy="3866665"/>
            <a:chOff x="6084168" y="1790923"/>
            <a:chExt cx="3168352" cy="3866665"/>
          </a:xfrm>
        </p:grpSpPr>
        <p:pic>
          <p:nvPicPr>
            <p:cNvPr id="1229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4168" y="1984046"/>
              <a:ext cx="3168352" cy="3673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오각형 10"/>
            <p:cNvSpPr/>
            <p:nvPr/>
          </p:nvSpPr>
          <p:spPr>
            <a:xfrm>
              <a:off x="6084168" y="1790923"/>
              <a:ext cx="1846853" cy="193123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74047" tIns="87023" rIns="174047" bIns="87023" rtlCol="0" anchor="ctr"/>
            <a:lstStyle/>
            <a:p>
              <a:r>
                <a:rPr lang="en-US" altLang="ko-KR" sz="800" b="1" smtClean="0">
                  <a:solidFill>
                    <a:schemeClr val="tx1"/>
                  </a:solidFill>
                </a:rPr>
                <a:t>MineMapViewModelActor.cs</a:t>
              </a:r>
              <a:endParaRPr lang="ko-KR" altLang="en-US" sz="8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sp>
        <p:nvSpPr>
          <p:cNvPr id="19" name="왼쪽/오른쪽 화살표 18"/>
          <p:cNvSpPr/>
          <p:nvPr/>
        </p:nvSpPr>
        <p:spPr>
          <a:xfrm>
            <a:off x="4597513" y="1789403"/>
            <a:ext cx="1224136" cy="631288"/>
          </a:xfrm>
          <a:prstGeom prst="left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Message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86126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교육 일정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50"/>
          <a:stretch/>
        </p:blipFill>
        <p:spPr bwMode="auto">
          <a:xfrm>
            <a:off x="3983741" y="908960"/>
            <a:ext cx="1956411" cy="1420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38018" y="3889380"/>
            <a:ext cx="1962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mtClean="0">
                <a:latin typeface="+mn-ea"/>
                <a:ea typeface="+mn-ea"/>
              </a:rPr>
              <a:t>Wiki &amp; BootCamp</a:t>
            </a:r>
            <a:endParaRPr lang="ko-KR" altLang="en-US" sz="1600" b="1" dirty="0" smtClean="0">
              <a:latin typeface="+mn-ea"/>
              <a:ea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16460" y="2317465"/>
            <a:ext cx="667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mtClean="0">
                <a:latin typeface="+mn-ea"/>
                <a:ea typeface="+mn-ea"/>
              </a:rPr>
              <a:t>Wish</a:t>
            </a:r>
            <a:endParaRPr lang="ko-KR" altLang="en-US" sz="1600" b="1" dirty="0" smtClean="0">
              <a:latin typeface="+mn-ea"/>
              <a:ea typeface="+mn-ea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98" r="13866" b="5080"/>
          <a:stretch/>
        </p:blipFill>
        <p:spPr bwMode="auto">
          <a:xfrm>
            <a:off x="53413" y="1448564"/>
            <a:ext cx="3048253" cy="2358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96" y="3112579"/>
            <a:ext cx="1847648" cy="1269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237702" y="4321428"/>
            <a:ext cx="1462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mtClean="0">
                <a:latin typeface="+mn-ea"/>
                <a:ea typeface="+mn-ea"/>
              </a:rPr>
              <a:t>Visual Studio</a:t>
            </a:r>
            <a:endParaRPr lang="ko-KR" altLang="en-US" sz="1600" b="1" dirty="0" smtClean="0">
              <a:latin typeface="+mn-ea"/>
              <a:ea typeface="+mn-ea"/>
            </a:endParaRPr>
          </a:p>
        </p:txBody>
      </p:sp>
      <p:sp>
        <p:nvSpPr>
          <p:cNvPr id="16" name="오른쪽 화살표 15"/>
          <p:cNvSpPr/>
          <p:nvPr/>
        </p:nvSpPr>
        <p:spPr>
          <a:xfrm rot="19664688">
            <a:off x="3330186" y="2295940"/>
            <a:ext cx="480986" cy="25110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479" y="2226099"/>
            <a:ext cx="2298296" cy="2435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오른쪽 화살표 11"/>
          <p:cNvSpPr/>
          <p:nvPr/>
        </p:nvSpPr>
        <p:spPr>
          <a:xfrm rot="1965072">
            <a:off x="3329516" y="2881658"/>
            <a:ext cx="480986" cy="25110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6041850" y="3681540"/>
            <a:ext cx="480986" cy="25110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571695" y="4661260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mtClean="0">
                <a:latin typeface="+mn-ea"/>
                <a:ea typeface="+mn-ea"/>
              </a:rPr>
              <a:t>Git</a:t>
            </a:r>
            <a:endParaRPr lang="ko-KR" altLang="en-US" sz="1600" b="1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4127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Term Project </a:t>
            </a:r>
            <a:r>
              <a:rPr lang="ko-KR" altLang="en-US"/>
              <a:t>지뢰찾기 </a:t>
            </a:r>
            <a:r>
              <a:rPr lang="en-US" altLang="ko-KR"/>
              <a:t>Ver. Akka.Net</a:t>
            </a:r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59296" y="3982606"/>
            <a:ext cx="2424472" cy="579991"/>
            <a:chOff x="59296" y="3982606"/>
            <a:chExt cx="4445952" cy="1063576"/>
          </a:xfrm>
        </p:grpSpPr>
        <p:sp>
          <p:nvSpPr>
            <p:cNvPr id="50" name="모서리가 둥근 직사각형 49"/>
            <p:cNvSpPr/>
            <p:nvPr/>
          </p:nvSpPr>
          <p:spPr>
            <a:xfrm rot="5400000">
              <a:off x="1750484" y="2291418"/>
              <a:ext cx="1063576" cy="444595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256776" y="4222410"/>
              <a:ext cx="1656516" cy="576064"/>
            </a:xfrm>
            <a:prstGeom prst="roundRect">
              <a:avLst>
                <a:gd name="adj" fmla="val 0"/>
              </a:avLst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MineItem</a:t>
              </a:r>
            </a:p>
            <a:p>
              <a:pPr algn="ctr"/>
              <a:r>
                <a:rPr lang="en-US" altLang="ko-KR" sz="1000"/>
                <a:t>View</a:t>
              </a:r>
              <a:endParaRPr lang="ko-KR" altLang="en-US" sz="1000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2707187" y="4222410"/>
              <a:ext cx="1627856" cy="576064"/>
            </a:xfrm>
            <a:prstGeom prst="roundRect">
              <a:avLst>
                <a:gd name="adj" fmla="val 0"/>
              </a:avLst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MineItem</a:t>
              </a:r>
            </a:p>
            <a:p>
              <a:pPr algn="ctr"/>
              <a:r>
                <a:rPr lang="en-US" altLang="ko-KR" sz="1000"/>
                <a:t>ViewModel</a:t>
              </a:r>
              <a:endParaRPr lang="ko-KR" altLang="en-US" sz="1000"/>
            </a:p>
          </p:txBody>
        </p:sp>
        <p:cxnSp>
          <p:nvCxnSpPr>
            <p:cNvPr id="15" name="직선 화살표 연결선 14"/>
            <p:cNvCxnSpPr>
              <a:stCxn id="6" idx="3"/>
              <a:endCxn id="7" idx="1"/>
            </p:cNvCxnSpPr>
            <p:nvPr/>
          </p:nvCxnSpPr>
          <p:spPr>
            <a:xfrm>
              <a:off x="1913292" y="4510442"/>
              <a:ext cx="793895" cy="0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/>
          <p:cNvGrpSpPr/>
          <p:nvPr/>
        </p:nvGrpSpPr>
        <p:grpSpPr>
          <a:xfrm>
            <a:off x="69088" y="2353862"/>
            <a:ext cx="2442088" cy="505920"/>
            <a:chOff x="69087" y="2292075"/>
            <a:chExt cx="4478255" cy="927747"/>
          </a:xfrm>
        </p:grpSpPr>
        <p:sp>
          <p:nvSpPr>
            <p:cNvPr id="43" name="모서리가 둥근 직사각형 42"/>
            <p:cNvSpPr/>
            <p:nvPr/>
          </p:nvSpPr>
          <p:spPr>
            <a:xfrm rot="5400000">
              <a:off x="1844341" y="516821"/>
              <a:ext cx="927747" cy="4478255"/>
            </a:xfrm>
            <a:prstGeom prst="roundRect">
              <a:avLst/>
            </a:prstGeom>
            <a:solidFill>
              <a:srgbClr val="EDDDEF"/>
            </a:solidFill>
            <a:ln w="76200">
              <a:solidFill>
                <a:srgbClr val="CD8D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269775" y="2499742"/>
              <a:ext cx="1656516" cy="576064"/>
            </a:xfrm>
            <a:prstGeom prst="roundRect">
              <a:avLst>
                <a:gd name="adj" fmla="val 0"/>
              </a:avLst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/>
                <a:t>MineMap</a:t>
              </a:r>
            </a:p>
            <a:p>
              <a:pPr algn="ctr"/>
              <a:r>
                <a:rPr lang="en-US" altLang="ko-KR" sz="1000" smtClean="0"/>
                <a:t>View</a:t>
              </a:r>
              <a:endParaRPr lang="ko-KR" altLang="en-US" sz="100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2707187" y="2499556"/>
              <a:ext cx="1627856" cy="576064"/>
            </a:xfrm>
            <a:prstGeom prst="roundRect">
              <a:avLst>
                <a:gd name="adj" fmla="val 0"/>
              </a:avLst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/>
                <a:t>MineMap</a:t>
              </a:r>
            </a:p>
            <a:p>
              <a:pPr algn="ctr"/>
              <a:r>
                <a:rPr lang="en-US" altLang="ko-KR" sz="1000" smtClean="0"/>
                <a:t>ViewModel</a:t>
              </a:r>
              <a:endParaRPr lang="ko-KR" altLang="en-US" sz="1000"/>
            </a:p>
          </p:txBody>
        </p:sp>
        <p:cxnSp>
          <p:nvCxnSpPr>
            <p:cNvPr id="21" name="직선 화살표 연결선 20"/>
            <p:cNvCxnSpPr>
              <a:stCxn id="8" idx="3"/>
              <a:endCxn id="9" idx="1"/>
            </p:cNvCxnSpPr>
            <p:nvPr/>
          </p:nvCxnSpPr>
          <p:spPr>
            <a:xfrm flipV="1">
              <a:off x="1926291" y="2787588"/>
              <a:ext cx="780896" cy="186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그룹 55"/>
          <p:cNvGrpSpPr/>
          <p:nvPr/>
        </p:nvGrpSpPr>
        <p:grpSpPr>
          <a:xfrm>
            <a:off x="56720" y="843558"/>
            <a:ext cx="2430058" cy="567935"/>
            <a:chOff x="56719" y="843558"/>
            <a:chExt cx="4456196" cy="1041468"/>
          </a:xfrm>
        </p:grpSpPr>
        <p:sp>
          <p:nvSpPr>
            <p:cNvPr id="51" name="모서리가 둥근 직사각형 50"/>
            <p:cNvSpPr/>
            <p:nvPr/>
          </p:nvSpPr>
          <p:spPr>
            <a:xfrm rot="5400000">
              <a:off x="1764083" y="-863806"/>
              <a:ext cx="1041468" cy="445619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762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269775" y="1059582"/>
              <a:ext cx="1656516" cy="576064"/>
            </a:xfrm>
            <a:prstGeom prst="roundRect">
              <a:avLst>
                <a:gd name="adj" fmla="val 0"/>
              </a:avLst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900"/>
                <a:t>MainWindow</a:t>
              </a:r>
              <a:endParaRPr lang="ko-KR" altLang="en-US" sz="90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2707186" y="1059583"/>
              <a:ext cx="1627855" cy="576064"/>
            </a:xfrm>
            <a:prstGeom prst="roundRect">
              <a:avLst>
                <a:gd name="adj" fmla="val 0"/>
              </a:avLst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900"/>
                <a:t>MainWindow</a:t>
              </a:r>
            </a:p>
            <a:p>
              <a:pPr algn="ctr"/>
              <a:r>
                <a:rPr lang="en-US" altLang="ko-KR" sz="900"/>
                <a:t>ViewModel</a:t>
              </a:r>
              <a:endParaRPr lang="ko-KR" altLang="en-US" sz="900"/>
            </a:p>
          </p:txBody>
        </p:sp>
        <p:cxnSp>
          <p:nvCxnSpPr>
            <p:cNvPr id="27" name="직선 화살표 연결선 26"/>
            <p:cNvCxnSpPr>
              <a:stCxn id="10" idx="3"/>
              <a:endCxn id="11" idx="1"/>
            </p:cNvCxnSpPr>
            <p:nvPr/>
          </p:nvCxnSpPr>
          <p:spPr>
            <a:xfrm>
              <a:off x="1926291" y="1347615"/>
              <a:ext cx="780896" cy="0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/>
          <p:cNvGrpSpPr/>
          <p:nvPr/>
        </p:nvGrpSpPr>
        <p:grpSpPr>
          <a:xfrm>
            <a:off x="7092280" y="546753"/>
            <a:ext cx="1767823" cy="1360063"/>
            <a:chOff x="1883327" y="3011888"/>
            <a:chExt cx="1767823" cy="1360063"/>
          </a:xfrm>
        </p:grpSpPr>
        <p:grpSp>
          <p:nvGrpSpPr>
            <p:cNvPr id="40" name="그룹 39"/>
            <p:cNvGrpSpPr/>
            <p:nvPr/>
          </p:nvGrpSpPr>
          <p:grpSpPr>
            <a:xfrm>
              <a:off x="1883327" y="3011888"/>
              <a:ext cx="1767823" cy="1360063"/>
              <a:chOff x="368077" y="3577087"/>
              <a:chExt cx="729687" cy="805963"/>
            </a:xfrm>
          </p:grpSpPr>
          <p:sp>
            <p:nvSpPr>
              <p:cNvPr id="5" name="모서리가 둥근 직사각형 4"/>
              <p:cNvSpPr/>
              <p:nvPr/>
            </p:nvSpPr>
            <p:spPr>
              <a:xfrm>
                <a:off x="430601" y="3785651"/>
                <a:ext cx="631144" cy="554728"/>
              </a:xfrm>
              <a:prstGeom prst="roundRect">
                <a:avLst>
                  <a:gd name="adj" fmla="val 0"/>
                </a:avLst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406619" y="3723878"/>
                <a:ext cx="691145" cy="65917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68077" y="3577087"/>
                <a:ext cx="7296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smtClean="0">
                    <a:latin typeface="+mn-ea"/>
                    <a:ea typeface="+mn-ea"/>
                  </a:rPr>
                  <a:t>Model</a:t>
                </a:r>
                <a:endParaRPr lang="ko-KR" altLang="en-US" sz="1400" b="1" dirty="0" smtClean="0">
                  <a:latin typeface="+mn-ea"/>
                  <a:ea typeface="+mn-ea"/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2036353" y="3363838"/>
              <a:ext cx="11430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smtClean="0">
                  <a:solidFill>
                    <a:schemeClr val="accent6">
                      <a:lumMod val="75000"/>
                    </a:schemeClr>
                  </a:solidFill>
                  <a:latin typeface="+mn-ea"/>
                  <a:ea typeface="+mn-ea"/>
                </a:rPr>
                <a:t>MineMap</a:t>
              </a:r>
              <a:endParaRPr lang="ko-KR" altLang="en-US" sz="1400" b="1" dirty="0" smtClean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195734" y="3795886"/>
              <a:ext cx="11430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smtClean="0">
                  <a:solidFill>
                    <a:srgbClr val="00B050"/>
                  </a:solidFill>
                  <a:latin typeface="+mn-ea"/>
                  <a:ea typeface="+mn-ea"/>
                </a:rPr>
                <a:t>MineItem</a:t>
              </a:r>
              <a:endParaRPr lang="ko-KR" altLang="en-US" sz="1400" b="1" dirty="0" smtClean="0">
                <a:solidFill>
                  <a:srgbClr val="00B050"/>
                </a:solidFill>
                <a:latin typeface="+mn-ea"/>
                <a:ea typeface="+mn-ea"/>
              </a:endParaRP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2195734" y="3795888"/>
              <a:ext cx="1315068" cy="457782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cxnSp>
        <p:nvCxnSpPr>
          <p:cNvPr id="55" name="직선 화살표 연결선 54"/>
          <p:cNvCxnSpPr>
            <a:stCxn id="11" idx="2"/>
            <a:endCxn id="9" idx="0"/>
          </p:cNvCxnSpPr>
          <p:nvPr/>
        </p:nvCxnSpPr>
        <p:spPr>
          <a:xfrm>
            <a:off x="1945928" y="1275501"/>
            <a:ext cx="5625" cy="1191505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/>
          <p:cNvGrpSpPr/>
          <p:nvPr/>
        </p:nvGrpSpPr>
        <p:grpSpPr>
          <a:xfrm>
            <a:off x="4652559" y="2029869"/>
            <a:ext cx="1505612" cy="2880320"/>
            <a:chOff x="5868150" y="1995685"/>
            <a:chExt cx="1659180" cy="3033747"/>
          </a:xfrm>
        </p:grpSpPr>
        <p:sp>
          <p:nvSpPr>
            <p:cNvPr id="52" name="모서리가 둥근 직사각형 51"/>
            <p:cNvSpPr/>
            <p:nvPr/>
          </p:nvSpPr>
          <p:spPr>
            <a:xfrm rot="5400000">
              <a:off x="5180866" y="2682969"/>
              <a:ext cx="3033747" cy="1659180"/>
            </a:xfrm>
            <a:prstGeom prst="roundRect">
              <a:avLst/>
            </a:prstGeom>
            <a:ln w="76200"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6157674" y="3810524"/>
              <a:ext cx="1091967" cy="1080121"/>
              <a:chOff x="4855805" y="3613701"/>
              <a:chExt cx="1091967" cy="1080121"/>
            </a:xfrm>
          </p:grpSpPr>
          <p:sp>
            <p:nvSpPr>
              <p:cNvPr id="29" name="타원 28"/>
              <p:cNvSpPr/>
              <p:nvPr/>
            </p:nvSpPr>
            <p:spPr>
              <a:xfrm>
                <a:off x="4860032" y="3613701"/>
                <a:ext cx="1075893" cy="1080121"/>
              </a:xfrm>
              <a:prstGeom prst="ellipse">
                <a:avLst/>
              </a:prstGeom>
              <a:ln>
                <a:solidFill>
                  <a:srgbClr val="92D050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855805" y="3783634"/>
                <a:ext cx="1091967" cy="738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smtClean="0">
                    <a:latin typeface="+mn-ea"/>
                    <a:ea typeface="+mn-ea"/>
                  </a:rPr>
                  <a:t>MineItem</a:t>
                </a:r>
              </a:p>
              <a:p>
                <a:pPr algn="ctr"/>
                <a:r>
                  <a:rPr lang="en-US" altLang="ko-KR" sz="1400" smtClean="0">
                    <a:latin typeface="+mn-ea"/>
                    <a:ea typeface="+mn-ea"/>
                  </a:rPr>
                  <a:t>ViewModel</a:t>
                </a:r>
              </a:p>
              <a:p>
                <a:pPr algn="ctr"/>
                <a:r>
                  <a:rPr lang="en-US" altLang="ko-KR" sz="1400" smtClean="0">
                    <a:latin typeface="+mn-ea"/>
                    <a:ea typeface="+mn-ea"/>
                  </a:rPr>
                  <a:t>Actor</a:t>
                </a:r>
                <a:endParaRPr lang="ko-KR" altLang="en-US" sz="1400" dirty="0" smtClean="0">
                  <a:latin typeface="+mn-ea"/>
                  <a:ea typeface="+mn-ea"/>
                </a:endParaRP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6157674" y="2071530"/>
              <a:ext cx="1093663" cy="1080120"/>
              <a:chOff x="4860032" y="2187517"/>
              <a:chExt cx="1093663" cy="1080120"/>
            </a:xfrm>
          </p:grpSpPr>
          <p:sp>
            <p:nvSpPr>
              <p:cNvPr id="32" name="타원 31"/>
              <p:cNvSpPr/>
              <p:nvPr/>
            </p:nvSpPr>
            <p:spPr>
              <a:xfrm>
                <a:off x="4860032" y="2187517"/>
                <a:ext cx="1080119" cy="1080120"/>
              </a:xfrm>
              <a:prstGeom prst="ellipse">
                <a:avLst/>
              </a:prstGeom>
              <a:ln>
                <a:solidFill>
                  <a:srgbClr val="92D050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861728" y="2339204"/>
                <a:ext cx="1091967" cy="738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smtClean="0">
                    <a:latin typeface="+mn-ea"/>
                    <a:ea typeface="+mn-ea"/>
                  </a:rPr>
                  <a:t>MineMap</a:t>
                </a:r>
              </a:p>
              <a:p>
                <a:pPr algn="ctr"/>
                <a:r>
                  <a:rPr lang="en-US" altLang="ko-KR" sz="1400" smtClean="0">
                    <a:latin typeface="+mn-ea"/>
                    <a:ea typeface="+mn-ea"/>
                  </a:rPr>
                  <a:t>ViewModel</a:t>
                </a:r>
              </a:p>
              <a:p>
                <a:pPr algn="ctr"/>
                <a:r>
                  <a:rPr lang="en-US" altLang="ko-KR" sz="1400" smtClean="0">
                    <a:latin typeface="+mn-ea"/>
                    <a:ea typeface="+mn-ea"/>
                  </a:rPr>
                  <a:t>Actor</a:t>
                </a:r>
                <a:endParaRPr lang="ko-KR" altLang="en-US" sz="1400" dirty="0" smtClean="0">
                  <a:latin typeface="+mn-ea"/>
                  <a:ea typeface="+mn-ea"/>
                </a:endParaRPr>
              </a:p>
            </p:txBody>
          </p:sp>
        </p:grpSp>
      </p:grpSp>
      <p:cxnSp>
        <p:nvCxnSpPr>
          <p:cNvPr id="34" name="직선 화살표 연결선 33"/>
          <p:cNvCxnSpPr>
            <a:stCxn id="32" idx="2"/>
            <a:endCxn id="39" idx="3"/>
          </p:cNvCxnSpPr>
          <p:nvPr/>
        </p:nvCxnSpPr>
        <p:spPr>
          <a:xfrm flipH="1" flipV="1">
            <a:off x="4193203" y="2604425"/>
            <a:ext cx="722083" cy="10201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29" idx="2"/>
            <a:endCxn id="38" idx="3"/>
          </p:cNvCxnSpPr>
          <p:nvPr/>
        </p:nvCxnSpPr>
        <p:spPr>
          <a:xfrm flipH="1">
            <a:off x="4211960" y="4265673"/>
            <a:ext cx="707162" cy="1723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32" idx="4"/>
            <a:endCxn id="29" idx="0"/>
          </p:cNvCxnSpPr>
          <p:nvPr/>
        </p:nvCxnSpPr>
        <p:spPr>
          <a:xfrm>
            <a:off x="5405360" y="3127373"/>
            <a:ext cx="1918" cy="625553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오른쪽 화살표 41"/>
          <p:cNvSpPr/>
          <p:nvPr/>
        </p:nvSpPr>
        <p:spPr>
          <a:xfrm>
            <a:off x="2403152" y="2498062"/>
            <a:ext cx="696005" cy="252028"/>
          </a:xfrm>
          <a:prstGeom prst="rightArrow">
            <a:avLst>
              <a:gd name="adj1" fmla="val 0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화살표 연결선 69"/>
          <p:cNvCxnSpPr>
            <a:endCxn id="35" idx="1"/>
          </p:cNvCxnSpPr>
          <p:nvPr/>
        </p:nvCxnSpPr>
        <p:spPr>
          <a:xfrm flipV="1">
            <a:off x="6084168" y="1350640"/>
            <a:ext cx="1101488" cy="717054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38"/>
          <p:cNvSpPr/>
          <p:nvPr/>
        </p:nvSpPr>
        <p:spPr>
          <a:xfrm>
            <a:off x="3118339" y="2331975"/>
            <a:ext cx="1074864" cy="544899"/>
          </a:xfrm>
          <a:prstGeom prst="roundRect">
            <a:avLst>
              <a:gd name="adj" fmla="val 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IMineMap</a:t>
            </a:r>
            <a:endParaRPr lang="en-US" altLang="ko-KR" sz="1200" dirty="0" smtClean="0"/>
          </a:p>
          <a:p>
            <a:pPr algn="ctr"/>
            <a:r>
              <a:rPr lang="en-US" altLang="ko-KR" sz="1200" dirty="0" err="1" smtClean="0"/>
              <a:t>ViewModel</a:t>
            </a:r>
            <a:endParaRPr lang="ko-KR" altLang="en-US" sz="1200" dirty="0"/>
          </a:p>
        </p:txBody>
      </p:sp>
      <p:sp>
        <p:nvSpPr>
          <p:cNvPr id="71" name="오른쪽 화살표 70"/>
          <p:cNvSpPr/>
          <p:nvPr/>
        </p:nvSpPr>
        <p:spPr>
          <a:xfrm>
            <a:off x="2395405" y="4144432"/>
            <a:ext cx="703752" cy="252028"/>
          </a:xfrm>
          <a:prstGeom prst="rightArrow">
            <a:avLst>
              <a:gd name="adj1" fmla="val 0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3137096" y="4011910"/>
            <a:ext cx="1074864" cy="510972"/>
          </a:xfrm>
          <a:prstGeom prst="roundRect">
            <a:avLst>
              <a:gd name="adj" fmla="val 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smtClean="0"/>
              <a:t>IMineItem</a:t>
            </a:r>
          </a:p>
          <a:p>
            <a:pPr algn="ctr"/>
            <a:r>
              <a:rPr lang="en-US" altLang="ko-KR" sz="1200" smtClean="0"/>
              <a:t>ViewModel</a:t>
            </a:r>
            <a:endParaRPr lang="ko-KR" altLang="en-US" sz="1200"/>
          </a:p>
        </p:txBody>
      </p:sp>
      <p:cxnSp>
        <p:nvCxnSpPr>
          <p:cNvPr id="26" name="직선 연결선 25"/>
          <p:cNvCxnSpPr/>
          <p:nvPr/>
        </p:nvCxnSpPr>
        <p:spPr>
          <a:xfrm flipH="1">
            <a:off x="2750988" y="637756"/>
            <a:ext cx="166" cy="4320480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H="1">
            <a:off x="1268429" y="637756"/>
            <a:ext cx="166" cy="4320480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9" idx="3"/>
            <a:endCxn id="49" idx="2"/>
          </p:cNvCxnSpPr>
          <p:nvPr/>
        </p:nvCxnSpPr>
        <p:spPr>
          <a:xfrm flipV="1">
            <a:off x="2395405" y="1281353"/>
            <a:ext cx="2514090" cy="1342723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 flipH="1">
            <a:off x="4211960" y="2820066"/>
            <a:ext cx="792088" cy="1293310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 flipH="1">
            <a:off x="6667474" y="637756"/>
            <a:ext cx="166" cy="4320480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79" name="그룹 78"/>
          <p:cNvGrpSpPr/>
          <p:nvPr/>
        </p:nvGrpSpPr>
        <p:grpSpPr>
          <a:xfrm>
            <a:off x="4889543" y="820113"/>
            <a:ext cx="970161" cy="922479"/>
            <a:chOff x="4977025" y="716049"/>
            <a:chExt cx="846361" cy="804764"/>
          </a:xfrm>
        </p:grpSpPr>
        <p:sp>
          <p:nvSpPr>
            <p:cNvPr id="49" name="타원 48"/>
            <p:cNvSpPr/>
            <p:nvPr/>
          </p:nvSpPr>
          <p:spPr>
            <a:xfrm>
              <a:off x="4994431" y="716049"/>
              <a:ext cx="804764" cy="804764"/>
            </a:xfrm>
            <a:prstGeom prst="ellipse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4977025" y="849970"/>
              <a:ext cx="84636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smtClean="0">
                  <a:latin typeface="+mn-ea"/>
                </a:rPr>
                <a:t>Actor</a:t>
              </a:r>
            </a:p>
            <a:p>
              <a:pPr algn="ctr"/>
              <a:r>
                <a:rPr lang="en-US" altLang="ko-KR" sz="1400" smtClean="0">
                  <a:latin typeface="+mn-ea"/>
                </a:rPr>
                <a:t>System</a:t>
              </a:r>
              <a:endParaRPr lang="ko-KR" altLang="en-US" sz="14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82177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323850" y="0"/>
            <a:ext cx="8229600" cy="519113"/>
          </a:xfrm>
        </p:spPr>
        <p:txBody>
          <a:bodyPr/>
          <a:lstStyle/>
          <a:p>
            <a:r>
              <a:rPr lang="en-US" altLang="ko-KR"/>
              <a:t>Term Project </a:t>
            </a:r>
            <a:r>
              <a:rPr lang="ko-KR" altLang="en-US"/>
              <a:t>지뢰찾기 </a:t>
            </a:r>
            <a:r>
              <a:rPr lang="en-US" altLang="ko-KR"/>
              <a:t>Ver. Akka.Net</a:t>
            </a:r>
            <a:endParaRPr lang="ko-KR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94"/>
          <a:stretch/>
        </p:blipFill>
        <p:spPr bwMode="auto">
          <a:xfrm>
            <a:off x="4932040" y="1835924"/>
            <a:ext cx="1695450" cy="275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직사각형 52"/>
          <p:cNvSpPr/>
          <p:nvPr/>
        </p:nvSpPr>
        <p:spPr>
          <a:xfrm>
            <a:off x="5064437" y="1333295"/>
            <a:ext cx="13018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smtClean="0">
                <a:latin typeface="+mn-ea"/>
              </a:rPr>
              <a:t>Item ViewModel</a:t>
            </a:r>
            <a:endParaRPr lang="en-US" altLang="ko-KR" sz="1400" b="1">
              <a:latin typeface="+mn-ea"/>
            </a:endParaRPr>
          </a:p>
          <a:p>
            <a:pPr algn="ctr"/>
            <a:r>
              <a:rPr lang="en-US" altLang="ko-KR" sz="1400" b="1">
                <a:latin typeface="+mn-ea"/>
              </a:rPr>
              <a:t>Actor</a:t>
            </a:r>
            <a:endParaRPr lang="ko-KR" altLang="en-US" sz="1400" b="1" dirty="0">
              <a:latin typeface="+mn-ea"/>
            </a:endParaRPr>
          </a:p>
        </p:txBody>
      </p:sp>
      <p:pic>
        <p:nvPicPr>
          <p:cNvPr id="13" name="Picture 2" descr="C:\Users\Mi-170824001\Documents\BizboxA\4562255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72" t="52064" r="7350"/>
          <a:stretch/>
        </p:blipFill>
        <p:spPr bwMode="auto">
          <a:xfrm>
            <a:off x="2483768" y="2787865"/>
            <a:ext cx="1362804" cy="133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폭발 1 28"/>
          <p:cNvSpPr/>
          <p:nvPr/>
        </p:nvSpPr>
        <p:spPr>
          <a:xfrm>
            <a:off x="2908941" y="1659094"/>
            <a:ext cx="1180844" cy="1097557"/>
          </a:xfrm>
          <a:prstGeom prst="irregularSeal1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atin typeface="+mn-ea"/>
              </a:rPr>
              <a:t>Click</a:t>
            </a:r>
            <a:endParaRPr lang="ko-KR" altLang="en-US" sz="1400"/>
          </a:p>
        </p:txBody>
      </p:sp>
      <p:sp>
        <p:nvSpPr>
          <p:cNvPr id="4" name="TextBox 3"/>
          <p:cNvSpPr txBox="1"/>
          <p:nvPr/>
        </p:nvSpPr>
        <p:spPr>
          <a:xfrm>
            <a:off x="2960027" y="3992256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mtClean="0">
                <a:latin typeface="+mn-ea"/>
                <a:ea typeface="+mn-ea"/>
              </a:rPr>
              <a:t>U I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2" name="오른쪽 화살표 1"/>
          <p:cNvSpPr/>
          <p:nvPr/>
        </p:nvSpPr>
        <p:spPr>
          <a:xfrm>
            <a:off x="4211960" y="2063856"/>
            <a:ext cx="576064" cy="28803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085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323850" y="0"/>
            <a:ext cx="8229600" cy="519113"/>
          </a:xfrm>
        </p:spPr>
        <p:txBody>
          <a:bodyPr/>
          <a:lstStyle/>
          <a:p>
            <a:r>
              <a:rPr lang="en-US" altLang="ko-KR"/>
              <a:t>Term Project </a:t>
            </a:r>
            <a:r>
              <a:rPr lang="ko-KR" altLang="en-US"/>
              <a:t>지뢰찾기 </a:t>
            </a:r>
            <a:r>
              <a:rPr lang="en-US" altLang="ko-KR"/>
              <a:t>Ver. Akka.Net</a:t>
            </a:r>
            <a:endParaRPr lang="ko-KR" altLang="en-US"/>
          </a:p>
        </p:txBody>
      </p:sp>
      <p:pic>
        <p:nvPicPr>
          <p:cNvPr id="27" name="Picture 2" descr="https://post-phinf.pstatic.net/MjAxOTA3MTFfMTY0/MDAxNTYyODMyNDg5MjAy.dwH061Bz1HtOB8HAIzE1N_8PyoKlLYgyz6W11YDY68wg.r5scyivsAz3FOpfWATyYkoR-Nw98PCk5E_pHD3egY-8g.PNG/img2.png?type=w120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1" r="24133" b="5214"/>
          <a:stretch/>
        </p:blipFill>
        <p:spPr bwMode="auto">
          <a:xfrm>
            <a:off x="3131840" y="1131590"/>
            <a:ext cx="2729323" cy="371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모서리가 둥근 사각형 설명선 27"/>
          <p:cNvSpPr/>
          <p:nvPr/>
        </p:nvSpPr>
        <p:spPr>
          <a:xfrm>
            <a:off x="2214032" y="1396226"/>
            <a:ext cx="1152128" cy="606172"/>
          </a:xfrm>
          <a:prstGeom prst="wedgeRoundRectCallout">
            <a:avLst>
              <a:gd name="adj1" fmla="val 37369"/>
              <a:gd name="adj2" fmla="val 68556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Click ?</a:t>
            </a:r>
            <a:endParaRPr lang="ko-KR" altLang="en-US" b="1"/>
          </a:p>
        </p:txBody>
      </p:sp>
      <p:sp>
        <p:nvSpPr>
          <p:cNvPr id="30" name="모서리가 둥근 사각형 설명선 29"/>
          <p:cNvSpPr/>
          <p:nvPr/>
        </p:nvSpPr>
        <p:spPr>
          <a:xfrm>
            <a:off x="5724128" y="2790653"/>
            <a:ext cx="1152128" cy="1312113"/>
          </a:xfrm>
          <a:prstGeom prst="wedgeRoundRectCallout">
            <a:avLst>
              <a:gd name="adj1" fmla="val -51092"/>
              <a:gd name="adj2" fmla="val -72800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1" name="직사각형 30"/>
          <p:cNvSpPr/>
          <p:nvPr/>
        </p:nvSpPr>
        <p:spPr>
          <a:xfrm>
            <a:off x="4604840" y="1294455"/>
            <a:ext cx="14029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 smtClean="0">
                <a:latin typeface="+mn-ea"/>
              </a:rPr>
              <a:t>Map </a:t>
            </a:r>
          </a:p>
          <a:p>
            <a:pPr algn="ctr"/>
            <a:r>
              <a:rPr lang="en-US" altLang="ko-KR" sz="1200" b="1" smtClean="0">
                <a:latin typeface="+mn-ea"/>
              </a:rPr>
              <a:t>ViewModel</a:t>
            </a:r>
            <a:endParaRPr lang="en-US" altLang="ko-KR" sz="1200" b="1">
              <a:latin typeface="+mn-ea"/>
            </a:endParaRPr>
          </a:p>
          <a:p>
            <a:pPr algn="ctr"/>
            <a:r>
              <a:rPr lang="en-US" altLang="ko-KR" sz="1200" b="1">
                <a:latin typeface="+mn-ea"/>
              </a:rPr>
              <a:t>Actor</a:t>
            </a:r>
            <a:endParaRPr lang="ko-KR" altLang="en-US" sz="1200" b="1" dirty="0">
              <a:latin typeface="+mn-ea"/>
            </a:endParaRPr>
          </a:p>
        </p:txBody>
      </p:sp>
      <p:pic>
        <p:nvPicPr>
          <p:cNvPr id="33" name="Picture 2" descr="젖병 | 무료 실루엣 벡터 | silhouetteAC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038" y="2595891"/>
            <a:ext cx="1526307" cy="152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6007779" y="3359043"/>
            <a:ext cx="8244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/>
              <a:t>String</a:t>
            </a:r>
            <a:endParaRPr lang="ko-KR" altLang="en-US" sz="1400"/>
          </a:p>
        </p:txBody>
      </p:sp>
      <p:sp>
        <p:nvSpPr>
          <p:cNvPr id="17" name="오른쪽 화살표 16"/>
          <p:cNvSpPr/>
          <p:nvPr/>
        </p:nvSpPr>
        <p:spPr>
          <a:xfrm>
            <a:off x="3563888" y="1555296"/>
            <a:ext cx="1152128" cy="28803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rot="10800000">
            <a:off x="4122438" y="2611373"/>
            <a:ext cx="720080" cy="28803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2639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80806" y="1599215"/>
            <a:ext cx="1695450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323850" y="0"/>
            <a:ext cx="8229600" cy="519113"/>
          </a:xfrm>
        </p:spPr>
        <p:txBody>
          <a:bodyPr/>
          <a:lstStyle/>
          <a:p>
            <a:r>
              <a:rPr lang="en-US" altLang="ko-KR"/>
              <a:t>Term Project </a:t>
            </a:r>
            <a:r>
              <a:rPr lang="ko-KR" altLang="en-US"/>
              <a:t>지뢰찾기 </a:t>
            </a:r>
            <a:r>
              <a:rPr lang="en-US" altLang="ko-KR"/>
              <a:t>Ver. Akka.Net</a:t>
            </a:r>
            <a:endParaRPr lang="ko-KR" altLang="en-US"/>
          </a:p>
        </p:txBody>
      </p:sp>
      <p:pic>
        <p:nvPicPr>
          <p:cNvPr id="5122" name="Picture 2" descr="C:\Users\Mi-170824001\Documents\BizboxA\4562255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72" r="7350" b="51891"/>
          <a:stretch/>
        </p:blipFill>
        <p:spPr bwMode="auto">
          <a:xfrm>
            <a:off x="2357893" y="2909269"/>
            <a:ext cx="1357909" cy="133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3159499" y="2233960"/>
            <a:ext cx="1526307" cy="1526307"/>
            <a:chOff x="1044564" y="1636953"/>
            <a:chExt cx="1526307" cy="1526307"/>
          </a:xfrm>
        </p:grpSpPr>
        <p:pic>
          <p:nvPicPr>
            <p:cNvPr id="6146" name="Picture 2" descr="젖병 | 무료 실루엣 벡터 | silhouetteAC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4564" y="1636953"/>
              <a:ext cx="1526307" cy="1526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1515305" y="2400105"/>
              <a:ext cx="82444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/>
                <a:t>String</a:t>
              </a:r>
              <a:endParaRPr lang="ko-KR" altLang="en-US" sz="1400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5463755" y="1203598"/>
            <a:ext cx="13018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smtClean="0">
                <a:latin typeface="+mn-ea"/>
              </a:rPr>
              <a:t>Item ViewModel</a:t>
            </a:r>
            <a:endParaRPr lang="en-US" altLang="ko-KR" sz="1400" b="1">
              <a:latin typeface="+mn-ea"/>
            </a:endParaRPr>
          </a:p>
          <a:p>
            <a:pPr algn="ctr"/>
            <a:r>
              <a:rPr lang="en-US" altLang="ko-KR" sz="1400" b="1">
                <a:latin typeface="+mn-ea"/>
              </a:rPr>
              <a:t>Actor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819480" y="4245087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mtClean="0">
                <a:latin typeface="+mn-ea"/>
                <a:ea typeface="+mn-ea"/>
              </a:rPr>
              <a:t>U I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28" name="오른쪽 화살표 27"/>
          <p:cNvSpPr/>
          <p:nvPr/>
        </p:nvSpPr>
        <p:spPr>
          <a:xfrm rot="10800000">
            <a:off x="3813964" y="3840244"/>
            <a:ext cx="936103" cy="28803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6406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Term Project </a:t>
            </a:r>
            <a:r>
              <a:rPr lang="ko-KR" altLang="en-US" dirty="0" err="1" smtClean="0"/>
              <a:t>지뢰찾기</a:t>
            </a:r>
            <a:r>
              <a:rPr lang="ko-KR" altLang="en-US" dirty="0" smtClean="0"/>
              <a:t>  동작시연</a:t>
            </a:r>
            <a:endParaRPr lang="ko-KR" altLang="en-US" dirty="0"/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5360925"/>
              </p:ext>
            </p:extLst>
          </p:nvPr>
        </p:nvGraphicFramePr>
        <p:xfrm>
          <a:off x="1313092" y="4227934"/>
          <a:ext cx="13906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2" name="포장기 셸 개체" showAsIcon="1" r:id="rId3" imgW="1497960" imgH="685800" progId="Package">
                  <p:embed/>
                </p:oleObj>
              </mc:Choice>
              <mc:Fallback>
                <p:oleObj name="포장기 셸 개체" showAsIcon="1" r:id="rId3" imgW="1497960" imgH="685800" progId="Package">
                  <p:embed/>
                  <p:pic>
                    <p:nvPicPr>
                      <p:cNvPr id="0" name="개체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3092" y="4227934"/>
                        <a:ext cx="139065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15566"/>
            <a:ext cx="3081747" cy="3162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915566"/>
            <a:ext cx="3500074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6684"/>
              </p:ext>
            </p:extLst>
          </p:nvPr>
        </p:nvGraphicFramePr>
        <p:xfrm>
          <a:off x="6516216" y="4049840"/>
          <a:ext cx="1181100" cy="863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3" name="포장기 셸 개체" showAsIcon="1" r:id="rId7" imgW="1180440" imgH="685800" progId="Package">
                  <p:embed/>
                </p:oleObj>
              </mc:Choice>
              <mc:Fallback>
                <p:oleObj name="포장기 셸 개체" showAsIcon="1" r:id="rId7" imgW="1180440" imgH="685800" progId="Package">
                  <p:embed/>
                  <p:pic>
                    <p:nvPicPr>
                      <p:cNvPr id="0" name="개체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216" y="4049840"/>
                        <a:ext cx="1181100" cy="8632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4269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WPF</a:t>
            </a:r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395536" y="1150955"/>
            <a:ext cx="3406681" cy="2409262"/>
            <a:chOff x="251520" y="699542"/>
            <a:chExt cx="4392488" cy="3448004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66"/>
            <a:stretch/>
          </p:blipFill>
          <p:spPr bwMode="auto">
            <a:xfrm>
              <a:off x="251520" y="699542"/>
              <a:ext cx="4392488" cy="3448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323528" y="953282"/>
              <a:ext cx="2592288" cy="29577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942164" y="953282"/>
              <a:ext cx="1629836" cy="2957780"/>
            </a:xfrm>
            <a:prstGeom prst="rect">
              <a:avLst/>
            </a:prstGeom>
            <a:noFill/>
            <a:ln w="28575">
              <a:solidFill>
                <a:srgbClr val="00F0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211960" y="1086656"/>
            <a:ext cx="3397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smtClean="0">
                <a:latin typeface="+mn-ea"/>
              </a:rPr>
              <a:t>WPF = </a:t>
            </a:r>
            <a:r>
              <a:rPr lang="en-US" altLang="ko-KR" sz="1400" b="1" smtClean="0">
                <a:solidFill>
                  <a:srgbClr val="FF0000"/>
                </a:solidFill>
                <a:latin typeface="+mn-ea"/>
                <a:ea typeface="+mn-ea"/>
              </a:rPr>
              <a:t>Xaml</a:t>
            </a:r>
            <a:r>
              <a:rPr lang="en-US" altLang="ko-KR" sz="1400" b="1" smtClean="0">
                <a:latin typeface="+mn-ea"/>
                <a:ea typeface="+mn-ea"/>
              </a:rPr>
              <a:t>  +  </a:t>
            </a:r>
            <a:r>
              <a:rPr lang="en-US" altLang="ko-KR" sz="1400" b="1" smtClean="0">
                <a:solidFill>
                  <a:srgbClr val="00F02E"/>
                </a:solidFill>
                <a:latin typeface="+mn-ea"/>
                <a:ea typeface="+mn-ea"/>
              </a:rPr>
              <a:t>C#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211960" y="1335583"/>
            <a:ext cx="43559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smtClean="0"/>
              <a:t>Windows</a:t>
            </a:r>
            <a:r>
              <a:rPr lang="ko-KR" altLang="en-US" sz="1400" b="1"/>
              <a:t>용 데스크톱 클라이언트 응용 </a:t>
            </a:r>
            <a:r>
              <a:rPr lang="ko-KR" altLang="en-US" sz="1400" b="1" smtClean="0"/>
              <a:t>프로그램</a:t>
            </a:r>
            <a:endParaRPr lang="en-US" altLang="ko-KR" sz="1400"/>
          </a:p>
        </p:txBody>
      </p:sp>
      <p:sp>
        <p:nvSpPr>
          <p:cNvPr id="16" name="직사각형 15"/>
          <p:cNvSpPr/>
          <p:nvPr/>
        </p:nvSpPr>
        <p:spPr>
          <a:xfrm>
            <a:off x="4355976" y="1650742"/>
            <a:ext cx="2232248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100" smtClean="0"/>
              <a:t>컨트롤</a:t>
            </a:r>
            <a:endParaRPr lang="en-US" altLang="ko-KR" sz="110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100" smtClean="0"/>
              <a:t>레이아웃</a:t>
            </a:r>
            <a:endParaRPr lang="en-US" altLang="ko-KR" sz="1100" smtClean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100" smtClean="0"/>
              <a:t> </a:t>
            </a:r>
            <a:r>
              <a:rPr lang="en-US" altLang="ko-KR" sz="1100"/>
              <a:t>2</a:t>
            </a:r>
            <a:r>
              <a:rPr lang="ko-KR" altLang="en-US" sz="1100"/>
              <a:t>차원 및 </a:t>
            </a:r>
            <a:r>
              <a:rPr lang="en-US" altLang="ko-KR" sz="1100"/>
              <a:t>3</a:t>
            </a:r>
            <a:r>
              <a:rPr lang="ko-KR" altLang="en-US" sz="1100"/>
              <a:t>차원 </a:t>
            </a:r>
            <a:r>
              <a:rPr lang="ko-KR" altLang="en-US" sz="1100" smtClean="0"/>
              <a:t>그래픽</a:t>
            </a:r>
            <a:endParaRPr lang="en-US" altLang="ko-KR" sz="1100" smtClean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100" smtClean="0"/>
              <a:t>애니메이션</a:t>
            </a:r>
            <a:endParaRPr lang="en-US" altLang="ko-KR" sz="1100" smtClean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100" smtClean="0"/>
              <a:t>스타일</a:t>
            </a:r>
            <a:endParaRPr lang="en-US" altLang="ko-KR" sz="110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100" smtClean="0"/>
              <a:t>템플릿</a:t>
            </a:r>
            <a:endParaRPr lang="en-US" altLang="ko-KR" sz="1100" smtClean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100" smtClean="0"/>
              <a:t>문서</a:t>
            </a:r>
            <a:endParaRPr lang="en-US" altLang="ko-KR" sz="1100" smtClean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100" smtClean="0"/>
              <a:t>미디어</a:t>
            </a:r>
            <a:endParaRPr lang="en-US" altLang="ko-KR" sz="1100" smtClean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100" smtClean="0"/>
              <a:t>텍스트</a:t>
            </a:r>
            <a:endParaRPr lang="en-US" altLang="ko-KR" sz="1100" smtClean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100" smtClean="0"/>
              <a:t>Etc</a:t>
            </a:r>
            <a:endParaRPr lang="ko-KR" altLang="en-US" sz="1100"/>
          </a:p>
        </p:txBody>
      </p:sp>
      <p:sp>
        <p:nvSpPr>
          <p:cNvPr id="11" name="직사각형 10"/>
          <p:cNvSpPr/>
          <p:nvPr/>
        </p:nvSpPr>
        <p:spPr>
          <a:xfrm>
            <a:off x="485800" y="5236046"/>
            <a:ext cx="50943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/>
              <a:t>Wpf : </a:t>
            </a:r>
            <a:r>
              <a:rPr lang="ko-KR" altLang="en-US" smtClean="0"/>
              <a:t>윈도우 </a:t>
            </a:r>
            <a:r>
              <a:rPr lang="ko-KR" altLang="en-US"/>
              <a:t>기반 응용프로그램에서 사용자 인터페이스를 </a:t>
            </a:r>
            <a:r>
              <a:rPr lang="ko-KR" altLang="en-US" smtClean="0"/>
              <a:t>표시하기 위한 그래픽 시스템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27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MVVM</a:t>
            </a:r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59582"/>
            <a:ext cx="3169285" cy="23042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816424" y="1059582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smtClean="0">
                <a:latin typeface="+mn-ea"/>
                <a:cs typeface="Segoe UI" pitchFamily="34" charset="0"/>
              </a:rPr>
              <a:t>View - ViewModel – 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smtClean="0">
                <a:latin typeface="+mn-ea"/>
                <a:cs typeface="Segoe UI" pitchFamily="34" charset="0"/>
              </a:rPr>
              <a:t>UI</a:t>
            </a:r>
            <a:r>
              <a:rPr lang="ko-KR" altLang="ko-KR" sz="1400" b="1" smtClean="0">
                <a:latin typeface="+mn-ea"/>
                <a:cs typeface="Segoe UI" pitchFamily="34" charset="0"/>
              </a:rPr>
              <a:t>컨트롤과 </a:t>
            </a:r>
            <a:r>
              <a:rPr lang="en-US" altLang="ko-KR" sz="1400" b="1" smtClean="0">
                <a:latin typeface="+mn-ea"/>
                <a:cs typeface="Segoe UI" pitchFamily="34" charset="0"/>
              </a:rPr>
              <a:t> Logic</a:t>
            </a:r>
            <a:r>
              <a:rPr lang="ko-KR" altLang="ko-KR" sz="1400" b="1" smtClean="0">
                <a:latin typeface="+mn-ea"/>
                <a:cs typeface="Segoe UI" pitchFamily="34" charset="0"/>
              </a:rPr>
              <a:t> </a:t>
            </a:r>
            <a:r>
              <a:rPr lang="ko-KR" altLang="ko-KR" sz="1400" b="1">
                <a:latin typeface="+mn-ea"/>
                <a:cs typeface="Segoe UI" pitchFamily="34" charset="0"/>
              </a:rPr>
              <a:t>간의 명확한 분리를 </a:t>
            </a:r>
            <a:r>
              <a:rPr lang="ko-KR" altLang="ko-KR" sz="1400" b="1" smtClean="0">
                <a:latin typeface="+mn-ea"/>
                <a:cs typeface="Segoe UI" pitchFamily="34" charset="0"/>
              </a:rPr>
              <a:t>제공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smtClean="0">
                <a:latin typeface="+mn-ea"/>
                <a:cs typeface="Segoe UI" pitchFamily="34" charset="0"/>
              </a:rPr>
              <a:t>명확한 분리로 인해 </a:t>
            </a:r>
            <a:r>
              <a:rPr lang="en-US" altLang="ko-KR" sz="1400" b="1" smtClean="0">
                <a:latin typeface="+mn-ea"/>
                <a:cs typeface="Segoe UI" pitchFamily="34" charset="0"/>
              </a:rPr>
              <a:t>Logic</a:t>
            </a:r>
            <a:r>
              <a:rPr lang="ko-KR" altLang="en-US" sz="1400" b="1" smtClean="0">
                <a:latin typeface="+mn-ea"/>
                <a:cs typeface="Segoe UI" pitchFamily="34" charset="0"/>
              </a:rPr>
              <a:t> </a:t>
            </a:r>
            <a:r>
              <a:rPr lang="en-US" altLang="ko-KR" sz="1400" b="1" smtClean="0">
                <a:latin typeface="+mn-ea"/>
                <a:cs typeface="Segoe UI" pitchFamily="34" charset="0"/>
              </a:rPr>
              <a:t>TEST</a:t>
            </a:r>
            <a:r>
              <a:rPr lang="ko-KR" altLang="en-US" sz="1400" b="1" smtClean="0">
                <a:latin typeface="+mn-ea"/>
                <a:cs typeface="Segoe UI" pitchFamily="34" charset="0"/>
              </a:rPr>
              <a:t> 가능</a:t>
            </a:r>
            <a:endParaRPr lang="en-US" altLang="ko-KR" sz="1400" b="1" smtClean="0">
              <a:latin typeface="+mn-ea"/>
              <a:cs typeface="Segoe UI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>
              <a:latin typeface="+mn-ea"/>
              <a:cs typeface="Segoe UI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44178" y="4155926"/>
            <a:ext cx="323999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>
                <a:latin typeface="+mn-ea"/>
                <a:cs typeface="Segoe UI" pitchFamily="34" charset="0"/>
              </a:rPr>
              <a:t>ViewModel</a:t>
            </a:r>
            <a:r>
              <a:rPr lang="ko-KR" altLang="en-US" b="1">
                <a:latin typeface="+mn-ea"/>
                <a:cs typeface="Segoe UI" pitchFamily="34" charset="0"/>
              </a:rPr>
              <a:t>은 </a:t>
            </a:r>
            <a:r>
              <a:rPr lang="en-US" altLang="ko-KR" b="1">
                <a:latin typeface="+mn-ea"/>
                <a:cs typeface="Segoe UI" pitchFamily="34" charset="0"/>
              </a:rPr>
              <a:t>View</a:t>
            </a:r>
            <a:r>
              <a:rPr lang="ko-KR" altLang="en-US" b="1">
                <a:latin typeface="+mn-ea"/>
                <a:cs typeface="Segoe UI" pitchFamily="34" charset="0"/>
              </a:rPr>
              <a:t>를 </a:t>
            </a:r>
            <a:r>
              <a:rPr lang="ko-KR" altLang="en-US" b="1" smtClean="0">
                <a:latin typeface="+mn-ea"/>
                <a:cs typeface="Segoe UI" pitchFamily="34" charset="0"/>
              </a:rPr>
              <a:t>모른</a:t>
            </a:r>
            <a:r>
              <a:rPr lang="ko-KR" altLang="en-US" b="1">
                <a:latin typeface="+mn-ea"/>
                <a:cs typeface="Segoe UI" pitchFamily="34" charset="0"/>
              </a:rPr>
              <a:t>다</a:t>
            </a:r>
            <a:endParaRPr lang="en-US" altLang="ko-KR" b="1">
              <a:latin typeface="+mn-ea"/>
              <a:cs typeface="Segoe UI" pitchFamily="34" charset="0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476250" y="152400"/>
            <a:ext cx="8229600" cy="5191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sz="3200" b="1" kern="1200" spc="-15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53375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원형 화살표 33"/>
          <p:cNvSpPr/>
          <p:nvPr/>
        </p:nvSpPr>
        <p:spPr>
          <a:xfrm>
            <a:off x="1766416" y="899022"/>
            <a:ext cx="1725463" cy="1581561"/>
          </a:xfrm>
          <a:prstGeom prst="circularArrow">
            <a:avLst>
              <a:gd name="adj1" fmla="val 4485"/>
              <a:gd name="adj2" fmla="val 725703"/>
              <a:gd name="adj3" fmla="val 8428884"/>
              <a:gd name="adj4" fmla="val 13225033"/>
              <a:gd name="adj5" fmla="val 731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Term Project </a:t>
            </a:r>
            <a:r>
              <a:rPr lang="ko-KR" altLang="en-US" smtClean="0"/>
              <a:t>지뢰찾기</a:t>
            </a: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95536" y="699542"/>
            <a:ext cx="147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mtClean="0">
                <a:latin typeface="+mn-ea"/>
                <a:cs typeface="Segoe UI" pitchFamily="34" charset="0"/>
              </a:rPr>
              <a:t>Ver. Console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1106880" y="1338224"/>
            <a:ext cx="1080120" cy="64807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TEST Code</a:t>
            </a:r>
            <a:endParaRPr lang="ko-KR" altLang="en-US" b="1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3275856" y="1347614"/>
            <a:ext cx="1368152" cy="648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Function </a:t>
            </a:r>
            <a:r>
              <a:rPr lang="ko-KR" altLang="en-US" smtClean="0"/>
              <a:t>구현</a:t>
            </a:r>
            <a:r>
              <a:rPr lang="en-US" altLang="ko-KR" smtClean="0"/>
              <a:t> </a:t>
            </a:r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3275856" y="3904525"/>
            <a:ext cx="3345248" cy="22163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401648" y="2427734"/>
            <a:ext cx="12452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mtClean="0">
                <a:latin typeface="+mn-ea"/>
                <a:cs typeface="Segoe UI" pitchFamily="34" charset="0"/>
              </a:rPr>
              <a:t>Ver. WPF</a:t>
            </a:r>
          </a:p>
        </p:txBody>
      </p:sp>
      <p:grpSp>
        <p:nvGrpSpPr>
          <p:cNvPr id="53" name="그룹 52"/>
          <p:cNvGrpSpPr/>
          <p:nvPr/>
        </p:nvGrpSpPr>
        <p:grpSpPr>
          <a:xfrm>
            <a:off x="564146" y="3147814"/>
            <a:ext cx="2570730" cy="1614610"/>
            <a:chOff x="3225406" y="2977615"/>
            <a:chExt cx="2570730" cy="1614610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3275856" y="3033414"/>
              <a:ext cx="2520280" cy="1558811"/>
            </a:xfrm>
            <a:prstGeom prst="roundRect">
              <a:avLst>
                <a:gd name="adj" fmla="val 0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25406" y="2977615"/>
              <a:ext cx="5709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smtClean="0">
                  <a:latin typeface="+mn-ea"/>
                  <a:ea typeface="+mn-ea"/>
                </a:rPr>
                <a:t>WPF</a:t>
              </a:r>
              <a:endParaRPr lang="ko-KR" altLang="en-US" sz="1400" b="1" dirty="0" smtClean="0">
                <a:latin typeface="+mn-ea"/>
                <a:ea typeface="+mn-ea"/>
              </a:endParaRPr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3416836" y="3919696"/>
              <a:ext cx="1039748" cy="548513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smtClean="0"/>
                <a:t>View</a:t>
              </a:r>
            </a:p>
            <a:p>
              <a:pPr algn="ctr"/>
              <a:r>
                <a:rPr lang="en-US" altLang="ko-KR" sz="1200" smtClean="0"/>
                <a:t>Model</a:t>
              </a:r>
              <a:endParaRPr lang="ko-KR" altLang="en-US" sz="1200"/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4535996" y="3919695"/>
              <a:ext cx="1039748" cy="548513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smtClean="0"/>
                <a:t>View</a:t>
              </a: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4527240" y="3193639"/>
              <a:ext cx="1039748" cy="548513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smtClean="0"/>
                <a:t>Model</a:t>
              </a:r>
            </a:p>
          </p:txBody>
        </p:sp>
      </p:grpSp>
      <p:pic>
        <p:nvPicPr>
          <p:cNvPr id="4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696" y="3002328"/>
            <a:ext cx="2088231" cy="1804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849418"/>
            <a:ext cx="1584176" cy="1625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0" name="직선 화살표 연결선 59"/>
          <p:cNvCxnSpPr>
            <a:stCxn id="23" idx="2"/>
            <a:endCxn id="31" idx="0"/>
          </p:cNvCxnSpPr>
          <p:nvPr/>
        </p:nvCxnSpPr>
        <p:spPr>
          <a:xfrm flipH="1">
            <a:off x="1874736" y="1995686"/>
            <a:ext cx="2085196" cy="1207927"/>
          </a:xfrm>
          <a:prstGeom prst="straightConnector1">
            <a:avLst/>
          </a:prstGeom>
          <a:ln w="28575">
            <a:solidFill>
              <a:srgbClr val="FFCC6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/>
          <p:nvPr/>
        </p:nvCxnSpPr>
        <p:spPr>
          <a:xfrm>
            <a:off x="4932040" y="1653995"/>
            <a:ext cx="1656184" cy="0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27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23850" y="0"/>
            <a:ext cx="8229600" cy="519113"/>
          </a:xfrm>
        </p:spPr>
        <p:txBody>
          <a:bodyPr/>
          <a:lstStyle/>
          <a:p>
            <a:r>
              <a:rPr lang="en-US" altLang="ko-KR"/>
              <a:t>Term Project </a:t>
            </a:r>
            <a:r>
              <a:rPr lang="ko-KR" altLang="en-US"/>
              <a:t>지</a:t>
            </a:r>
            <a:r>
              <a:rPr lang="ko-KR" altLang="en-US" smtClean="0"/>
              <a:t>뢰찾기 </a:t>
            </a:r>
            <a:r>
              <a:rPr lang="en-US" altLang="ko-KR"/>
              <a:t>Ver. Console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37418" y="3634892"/>
            <a:ext cx="1348447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KoPub돋움체 Bold"/>
                <a:ea typeface="KoPub돋움체 Bold"/>
              </a:rPr>
              <a:t>Console</a:t>
            </a:r>
          </a:p>
        </p:txBody>
      </p:sp>
      <p:sp>
        <p:nvSpPr>
          <p:cNvPr id="6" name="십자형 5"/>
          <p:cNvSpPr/>
          <p:nvPr/>
        </p:nvSpPr>
        <p:spPr>
          <a:xfrm>
            <a:off x="4141295" y="2038580"/>
            <a:ext cx="526321" cy="500041"/>
          </a:xfrm>
          <a:prstGeom prst="plus">
            <a:avLst>
              <a:gd name="adj" fmla="val 4186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244017" y="3634892"/>
            <a:ext cx="2143407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KoPub돋움체 Bold"/>
                <a:ea typeface="KoPub돋움체 Bold"/>
              </a:rPr>
              <a:t>Test Driven</a:t>
            </a:r>
          </a:p>
          <a:p>
            <a:pPr algn="ctr"/>
            <a:r>
              <a:rPr lang="en-US" altLang="ko-KR" sz="2400" b="1" dirty="0" smtClean="0">
                <a:latin typeface="KoPub돋움체 Bold"/>
                <a:ea typeface="KoPub돋움체 Bold"/>
              </a:rPr>
              <a:t>Development</a:t>
            </a:r>
          </a:p>
        </p:txBody>
      </p:sp>
      <p:sp>
        <p:nvSpPr>
          <p:cNvPr id="8" name="타원 7"/>
          <p:cNvSpPr/>
          <p:nvPr/>
        </p:nvSpPr>
        <p:spPr>
          <a:xfrm>
            <a:off x="1331640" y="1207848"/>
            <a:ext cx="2160000" cy="216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3200" dirty="0" smtClean="0"/>
              <a:t>Console</a:t>
            </a:r>
          </a:p>
        </p:txBody>
      </p:sp>
      <p:sp>
        <p:nvSpPr>
          <p:cNvPr id="9" name="타원 8"/>
          <p:cNvSpPr/>
          <p:nvPr/>
        </p:nvSpPr>
        <p:spPr>
          <a:xfrm>
            <a:off x="5235720" y="1207848"/>
            <a:ext cx="2160000" cy="216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/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3419600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" t="13044" r="12662" b="13365"/>
          <a:stretch/>
        </p:blipFill>
        <p:spPr bwMode="auto">
          <a:xfrm>
            <a:off x="6228184" y="1059582"/>
            <a:ext cx="2405196" cy="2178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오른쪽 화살표 6"/>
          <p:cNvSpPr/>
          <p:nvPr/>
        </p:nvSpPr>
        <p:spPr>
          <a:xfrm>
            <a:off x="4959850" y="1275606"/>
            <a:ext cx="980302" cy="48557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Term Project </a:t>
            </a:r>
            <a:r>
              <a:rPr lang="ko-KR" altLang="en-US"/>
              <a:t>지</a:t>
            </a:r>
            <a:r>
              <a:rPr lang="ko-KR" altLang="en-US" smtClean="0"/>
              <a:t>뢰찾기 </a:t>
            </a:r>
            <a:r>
              <a:rPr lang="en-US" altLang="ko-KR"/>
              <a:t>Ver. Console</a:t>
            </a:r>
            <a:endParaRPr lang="ko-KR" altLang="en-US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013078"/>
            <a:ext cx="4089115" cy="400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3938339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+mn-ea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82451</TotalTime>
  <Words>1312</Words>
  <Application>Microsoft Office PowerPoint</Application>
  <PresentationFormat>화면 슬라이드 쇼(16:9)</PresentationFormat>
  <Paragraphs>396</Paragraphs>
  <Slides>44</Slides>
  <Notes>28</Notes>
  <HiddenSlides>0</HiddenSlides>
  <MMClips>0</MMClips>
  <ScaleCrop>false</ScaleCrop>
  <HeadingPairs>
    <vt:vector size="6" baseType="variant">
      <vt:variant>
        <vt:lpstr>테마</vt:lpstr>
      </vt:variant>
      <vt:variant>
        <vt:i4>4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9" baseType="lpstr">
      <vt:lpstr>디자인 사용자 지정</vt:lpstr>
      <vt:lpstr>Office 테마</vt:lpstr>
      <vt:lpstr>1_디자인 사용자 지정</vt:lpstr>
      <vt:lpstr>2_디자인 사용자 지정</vt:lpstr>
      <vt:lpstr>포장기 셸 개체</vt:lpstr>
      <vt:lpstr>PowerPoint 프레젠테이션</vt:lpstr>
      <vt:lpstr>교육 일정</vt:lpstr>
      <vt:lpstr>교육 일정</vt:lpstr>
      <vt:lpstr>교육 일정</vt:lpstr>
      <vt:lpstr>WPF</vt:lpstr>
      <vt:lpstr>MVVM</vt:lpstr>
      <vt:lpstr>Term Project 지뢰찾기</vt:lpstr>
      <vt:lpstr>Term Project 지뢰찾기 Ver. Console</vt:lpstr>
      <vt:lpstr>Term Project 지뢰찾기 Ver. Console</vt:lpstr>
      <vt:lpstr>Term Project 지뢰찾기</vt:lpstr>
      <vt:lpstr>Term Project 지뢰찾기 Ver. Console TEST</vt:lpstr>
      <vt:lpstr>Term Project 지뢰찾기 Ver. Console TEST</vt:lpstr>
      <vt:lpstr>Term Project 지뢰찾기 Ver. Console TEST</vt:lpstr>
      <vt:lpstr>Term Project 지뢰찾기 Ver. Console</vt:lpstr>
      <vt:lpstr>Term Project 지뢰찾기 Ver.Console</vt:lpstr>
      <vt:lpstr>Term Project 지뢰찾기 Ver. WPF</vt:lpstr>
      <vt:lpstr>Term Project 지뢰찾기 Ver. WPF</vt:lpstr>
      <vt:lpstr>Term Project 지뢰찾기</vt:lpstr>
      <vt:lpstr>Term Project 지뢰찾기</vt:lpstr>
      <vt:lpstr>Term Project 지뢰찾기 Ver. WPF TEST</vt:lpstr>
      <vt:lpstr>Term Project 지뢰찾기 Ver. WPF</vt:lpstr>
      <vt:lpstr>Term Project 지뢰찾기 Ver. WPF</vt:lpstr>
      <vt:lpstr>Term Project 지뢰찾기 Ver. WPF</vt:lpstr>
      <vt:lpstr>Term Project 지뢰찾기 Ver. WPF</vt:lpstr>
      <vt:lpstr>Term Project 지뢰찾기 Ver. WPF</vt:lpstr>
      <vt:lpstr>Term Project 지뢰찾기 Ver. WPF</vt:lpstr>
      <vt:lpstr>Term Project 지뢰찾기 Ver. WPF</vt:lpstr>
      <vt:lpstr>Term Project 지뢰찾기 Ver. WPF</vt:lpstr>
      <vt:lpstr>Term Project 지뢰찾기 Ver. Akka.Net</vt:lpstr>
      <vt:lpstr>Term Project 지뢰찾기 Ver. Akka.Net</vt:lpstr>
      <vt:lpstr>Term Project 지뢰찾기 Ver. Akka.Net</vt:lpstr>
      <vt:lpstr>PowerPoint 프레젠테이션</vt:lpstr>
      <vt:lpstr>Term Project 지뢰찾기 Ver. Akka.Net</vt:lpstr>
      <vt:lpstr>Term Project 지뢰찾기 Ver. Akka.Net</vt:lpstr>
      <vt:lpstr>Term Project 지뢰찾기 Ver. Akka.Net</vt:lpstr>
      <vt:lpstr>Term Project 지뢰찾기 Ver. Akka.Net</vt:lpstr>
      <vt:lpstr>Term Project 지뢰찾기 Ver. Akka.Net</vt:lpstr>
      <vt:lpstr>PowerPoint 프레젠테이션</vt:lpstr>
      <vt:lpstr>Term Project 지뢰찾기 Ver. Akka.Net</vt:lpstr>
      <vt:lpstr>Term Project 지뢰찾기 Ver. Akka.Net</vt:lpstr>
      <vt:lpstr>Term Project 지뢰찾기 Ver. Akka.Net</vt:lpstr>
      <vt:lpstr>Term Project 지뢰찾기 Ver. Akka.Net</vt:lpstr>
      <vt:lpstr>Term Project 지뢰찾기 Ver. Akka.Net</vt:lpstr>
      <vt:lpstr>Term Project 지뢰찾기  동작시연</vt:lpstr>
    </vt:vector>
  </TitlesOfParts>
  <Company>Mirero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barhama</dc:creator>
  <cp:lastModifiedBy>Mi-170824001</cp:lastModifiedBy>
  <cp:revision>3593</cp:revision>
  <cp:lastPrinted>2015-03-02T11:06:13Z</cp:lastPrinted>
  <dcterms:created xsi:type="dcterms:W3CDTF">2010-11-02T06:26:52Z</dcterms:created>
  <dcterms:modified xsi:type="dcterms:W3CDTF">2020-06-05T07:47:45Z</dcterms:modified>
</cp:coreProperties>
</file>